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505" r:id="rId2"/>
    <p:sldId id="506" r:id="rId3"/>
    <p:sldId id="507" r:id="rId4"/>
    <p:sldId id="508" r:id="rId5"/>
    <p:sldId id="509" r:id="rId6"/>
    <p:sldId id="510" r:id="rId7"/>
    <p:sldId id="272" r:id="rId8"/>
    <p:sldId id="257" r:id="rId9"/>
    <p:sldId id="266" r:id="rId10"/>
    <p:sldId id="259" r:id="rId11"/>
    <p:sldId id="267" r:id="rId12"/>
    <p:sldId id="268" r:id="rId13"/>
    <p:sldId id="273" r:id="rId14"/>
    <p:sldId id="269" r:id="rId15"/>
    <p:sldId id="270" r:id="rId16"/>
    <p:sldId id="260" r:id="rId17"/>
    <p:sldId id="261" r:id="rId18"/>
    <p:sldId id="262" r:id="rId19"/>
    <p:sldId id="263" r:id="rId20"/>
    <p:sldId id="264" r:id="rId21"/>
    <p:sldId id="271" r:id="rId22"/>
    <p:sldId id="511" r:id="rId23"/>
    <p:sldId id="256" r:id="rId24"/>
    <p:sldId id="490" r:id="rId25"/>
    <p:sldId id="471" r:id="rId26"/>
    <p:sldId id="491" r:id="rId27"/>
    <p:sldId id="492" r:id="rId28"/>
    <p:sldId id="493" r:id="rId29"/>
    <p:sldId id="494" r:id="rId30"/>
    <p:sldId id="258" r:id="rId31"/>
    <p:sldId id="495" r:id="rId32"/>
    <p:sldId id="496" r:id="rId33"/>
    <p:sldId id="470" r:id="rId34"/>
    <p:sldId id="478" r:id="rId35"/>
    <p:sldId id="479" r:id="rId36"/>
    <p:sldId id="489" r:id="rId37"/>
    <p:sldId id="497" r:id="rId38"/>
    <p:sldId id="498" r:id="rId39"/>
    <p:sldId id="265" r:id="rId40"/>
    <p:sldId id="512" r:id="rId41"/>
    <p:sldId id="513" r:id="rId42"/>
    <p:sldId id="514" r:id="rId43"/>
    <p:sldId id="515" r:id="rId44"/>
    <p:sldId id="516" r:id="rId45"/>
    <p:sldId id="517" r:id="rId46"/>
    <p:sldId id="518" r:id="rId47"/>
    <p:sldId id="519" r:id="rId48"/>
    <p:sldId id="520" r:id="rId49"/>
    <p:sldId id="521" r:id="rId50"/>
    <p:sldId id="522" r:id="rId51"/>
    <p:sldId id="523" r:id="rId52"/>
    <p:sldId id="524" r:id="rId53"/>
    <p:sldId id="525" r:id="rId54"/>
    <p:sldId id="526" r:id="rId55"/>
    <p:sldId id="527" r:id="rId56"/>
    <p:sldId id="528" r:id="rId57"/>
    <p:sldId id="499" r:id="rId58"/>
    <p:sldId id="500" r:id="rId59"/>
    <p:sldId id="292" r:id="rId60"/>
    <p:sldId id="296" r:id="rId61"/>
    <p:sldId id="501" r:id="rId62"/>
    <p:sldId id="502" r:id="rId63"/>
    <p:sldId id="281" r:id="rId64"/>
    <p:sldId id="282" r:id="rId65"/>
    <p:sldId id="278" r:id="rId66"/>
    <p:sldId id="297" r:id="rId67"/>
    <p:sldId id="277" r:id="rId68"/>
    <p:sldId id="289" r:id="rId69"/>
    <p:sldId id="295" r:id="rId70"/>
    <p:sldId id="503" r:id="rId71"/>
    <p:sldId id="504" r:id="rId72"/>
    <p:sldId id="274" r:id="rId73"/>
  </p:sldIdLst>
  <p:sldSz cx="14630400" cy="8229600"/>
  <p:notesSz cx="6858000" cy="91440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Wright" initials="KW" lastIdx="1" clrIdx="0">
    <p:extLst>
      <p:ext uri="{19B8F6BF-5375-455C-9EA6-DF929625EA0E}">
        <p15:presenceInfo xmlns:p15="http://schemas.microsoft.com/office/powerpoint/2012/main" userId="06898effeaf11b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0542" autoAdjust="0"/>
  </p:normalViewPr>
  <p:slideViewPr>
    <p:cSldViewPr snapToGrid="0" snapToObjects="1">
      <p:cViewPr varScale="1">
        <p:scale>
          <a:sx n="62" d="100"/>
          <a:sy n="62" d="100"/>
        </p:scale>
        <p:origin x="912" y="34"/>
      </p:cViewPr>
      <p:guideLst>
        <p:guide orient="horz" pos="2592"/>
        <p:guide pos="460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tcu.edu\dfs1\kin_liinkproject\ARLiiNKstats\Impedance\Spring%202022\Char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tcu.edu\dfs1\kin_liinkproject\ARLiiNKstats\Impedance\Spring%202022\Chart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tcu.edu\dfs1\kin_liinkproject\ARLiiNKstats\Impedance\Spring%202022\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tcu.edu\dfs1\kin_liinkproject\ARLiiNKstats\Impedance\Spring%202022\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tcu.edu\dfs1\kin_liinkproject\ARLiiNKstats\Impedance\Spring%202022\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tcu.edu\dfs1\kin_liinkproject\ARLiiNKstats\Impedance\Spring%202022\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tcu.edu\dfs1\kin_liinkproject\ARLiiNKstats\Impedance\Spring%202022\Chart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dirty="0"/>
              <a:t>Physical Activity</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'Accel Charts for Man'!$D$1</c:f>
              <c:strCache>
                <c:ptCount val="1"/>
                <c:pt idx="0">
                  <c:v>Sedentary</c:v>
                </c:pt>
              </c:strCache>
            </c:strRef>
          </c:tx>
          <c:spPr>
            <a:solidFill>
              <a:schemeClr val="accent1"/>
            </a:solidFill>
            <a:ln>
              <a:noFill/>
            </a:ln>
            <a:effectLst/>
          </c:spPr>
          <c:invertIfNegative val="0"/>
          <c:errBars>
            <c:errBarType val="both"/>
            <c:errValType val="cust"/>
            <c:noEndCap val="0"/>
            <c:plus>
              <c:numRef>
                <c:f>'Accel Charts for Man'!$K$3:$K$6</c:f>
                <c:numCache>
                  <c:formatCode>General</c:formatCode>
                  <c:ptCount val="4"/>
                  <c:pt idx="0">
                    <c:v>24.211639999999999</c:v>
                  </c:pt>
                  <c:pt idx="1">
                    <c:v>28.5716</c:v>
                  </c:pt>
                  <c:pt idx="2">
                    <c:v>28.257639999999999</c:v>
                  </c:pt>
                  <c:pt idx="3">
                    <c:v>26.80808</c:v>
                  </c:pt>
                </c:numCache>
              </c:numRef>
            </c:plus>
            <c:minus>
              <c:numRef>
                <c:f>'Accel Charts for Man'!$K$3:$K$6</c:f>
                <c:numCache>
                  <c:formatCode>General</c:formatCode>
                  <c:ptCount val="4"/>
                  <c:pt idx="0">
                    <c:v>24.211639999999999</c:v>
                  </c:pt>
                  <c:pt idx="1">
                    <c:v>28.5716</c:v>
                  </c:pt>
                  <c:pt idx="2">
                    <c:v>28.257639999999999</c:v>
                  </c:pt>
                  <c:pt idx="3">
                    <c:v>26.80808</c:v>
                  </c:pt>
                </c:numCache>
              </c:numRef>
            </c:minus>
            <c:spPr>
              <a:noFill/>
              <a:ln w="9525" cap="flat" cmpd="sng" algn="ctr">
                <a:solidFill>
                  <a:schemeClr val="tx1">
                    <a:lumMod val="65000"/>
                    <a:lumOff val="35000"/>
                  </a:schemeClr>
                </a:solidFill>
                <a:round/>
              </a:ln>
              <a:effectLst/>
            </c:spPr>
          </c:errBars>
          <c:cat>
            <c:multiLvlStrRef>
              <c:f>'Accel Charts for Man'!$B$2:$C$5</c:f>
              <c:multiLvlStrCache>
                <c:ptCount val="4"/>
                <c:lvl>
                  <c:pt idx="0">
                    <c:v>Intervention</c:v>
                  </c:pt>
                  <c:pt idx="1">
                    <c:v>Control</c:v>
                  </c:pt>
                  <c:pt idx="2">
                    <c:v>Intervention</c:v>
                  </c:pt>
                  <c:pt idx="3">
                    <c:v>Control</c:v>
                  </c:pt>
                </c:lvl>
                <c:lvl>
                  <c:pt idx="0">
                    <c:v>Males</c:v>
                  </c:pt>
                  <c:pt idx="2">
                    <c:v>Females</c:v>
                  </c:pt>
                </c:lvl>
              </c:multiLvlStrCache>
            </c:multiLvlStrRef>
          </c:cat>
          <c:val>
            <c:numRef>
              <c:f>'Accel Charts for Man'!$D$2:$D$5</c:f>
              <c:numCache>
                <c:formatCode>General</c:formatCode>
                <c:ptCount val="4"/>
                <c:pt idx="0">
                  <c:v>122.1259</c:v>
                </c:pt>
                <c:pt idx="1">
                  <c:v>149.04640000000001</c:v>
                </c:pt>
                <c:pt idx="2">
                  <c:v>133.1377</c:v>
                </c:pt>
                <c:pt idx="3">
                  <c:v>131.43109999999999</c:v>
                </c:pt>
              </c:numCache>
            </c:numRef>
          </c:val>
          <c:extLst>
            <c:ext xmlns:c16="http://schemas.microsoft.com/office/drawing/2014/chart" uri="{C3380CC4-5D6E-409C-BE32-E72D297353CC}">
              <c16:uniqueId val="{00000000-27DC-4830-ABFC-2B459F164519}"/>
            </c:ext>
          </c:extLst>
        </c:ser>
        <c:ser>
          <c:idx val="1"/>
          <c:order val="1"/>
          <c:tx>
            <c:strRef>
              <c:f>'Accel Charts for Man'!$E$1</c:f>
              <c:strCache>
                <c:ptCount val="1"/>
                <c:pt idx="0">
                  <c:v>Light</c:v>
                </c:pt>
              </c:strCache>
            </c:strRef>
          </c:tx>
          <c:spPr>
            <a:solidFill>
              <a:schemeClr val="accent2"/>
            </a:solidFill>
            <a:ln>
              <a:noFill/>
            </a:ln>
            <a:effectLst/>
          </c:spPr>
          <c:invertIfNegative val="0"/>
          <c:errBars>
            <c:errBarType val="both"/>
            <c:errValType val="cust"/>
            <c:noEndCap val="0"/>
            <c:plus>
              <c:numRef>
                <c:f>'Accel Charts for Man'!$L$3:$L$6</c:f>
                <c:numCache>
                  <c:formatCode>General</c:formatCode>
                  <c:ptCount val="4"/>
                  <c:pt idx="0">
                    <c:v>11.332750000000001</c:v>
                  </c:pt>
                  <c:pt idx="1">
                    <c:v>14.95969</c:v>
                  </c:pt>
                  <c:pt idx="2">
                    <c:v>12.70857</c:v>
                  </c:pt>
                  <c:pt idx="3">
                    <c:v>10.649929999999999</c:v>
                  </c:pt>
                </c:numCache>
              </c:numRef>
            </c:plus>
            <c:minus>
              <c:numRef>
                <c:f>'Accel Charts for Man'!$L$3:$L$6</c:f>
                <c:numCache>
                  <c:formatCode>General</c:formatCode>
                  <c:ptCount val="4"/>
                  <c:pt idx="0">
                    <c:v>11.332750000000001</c:v>
                  </c:pt>
                  <c:pt idx="1">
                    <c:v>14.95969</c:v>
                  </c:pt>
                  <c:pt idx="2">
                    <c:v>12.70857</c:v>
                  </c:pt>
                  <c:pt idx="3">
                    <c:v>10.649929999999999</c:v>
                  </c:pt>
                </c:numCache>
              </c:numRef>
            </c:minus>
            <c:spPr>
              <a:noFill/>
              <a:ln w="9525" cap="flat" cmpd="sng" algn="ctr">
                <a:solidFill>
                  <a:schemeClr val="tx1">
                    <a:lumMod val="65000"/>
                    <a:lumOff val="35000"/>
                  </a:schemeClr>
                </a:solidFill>
                <a:round/>
              </a:ln>
              <a:effectLst/>
            </c:spPr>
          </c:errBars>
          <c:cat>
            <c:multiLvlStrRef>
              <c:f>'Accel Charts for Man'!$B$2:$C$5</c:f>
              <c:multiLvlStrCache>
                <c:ptCount val="4"/>
                <c:lvl>
                  <c:pt idx="0">
                    <c:v>Intervention</c:v>
                  </c:pt>
                  <c:pt idx="1">
                    <c:v>Control</c:v>
                  </c:pt>
                  <c:pt idx="2">
                    <c:v>Intervention</c:v>
                  </c:pt>
                  <c:pt idx="3">
                    <c:v>Control</c:v>
                  </c:pt>
                </c:lvl>
                <c:lvl>
                  <c:pt idx="0">
                    <c:v>Males</c:v>
                  </c:pt>
                  <c:pt idx="2">
                    <c:v>Females</c:v>
                  </c:pt>
                </c:lvl>
              </c:multiLvlStrCache>
            </c:multiLvlStrRef>
          </c:cat>
          <c:val>
            <c:numRef>
              <c:f>'Accel Charts for Man'!$E$2:$E$5</c:f>
              <c:numCache>
                <c:formatCode>General</c:formatCode>
                <c:ptCount val="4"/>
                <c:pt idx="0">
                  <c:v>147.28370000000001</c:v>
                </c:pt>
                <c:pt idx="1">
                  <c:v>146.2953</c:v>
                </c:pt>
                <c:pt idx="2">
                  <c:v>148.27950000000001</c:v>
                </c:pt>
                <c:pt idx="3">
                  <c:v>151.964</c:v>
                </c:pt>
              </c:numCache>
            </c:numRef>
          </c:val>
          <c:extLst>
            <c:ext xmlns:c16="http://schemas.microsoft.com/office/drawing/2014/chart" uri="{C3380CC4-5D6E-409C-BE32-E72D297353CC}">
              <c16:uniqueId val="{00000001-27DC-4830-ABFC-2B459F164519}"/>
            </c:ext>
          </c:extLst>
        </c:ser>
        <c:ser>
          <c:idx val="2"/>
          <c:order val="2"/>
          <c:tx>
            <c:strRef>
              <c:f>'Accel Charts for Man'!$F$1</c:f>
              <c:strCache>
                <c:ptCount val="1"/>
                <c:pt idx="0">
                  <c:v>MVPA</c:v>
                </c:pt>
              </c:strCache>
            </c:strRef>
          </c:tx>
          <c:spPr>
            <a:solidFill>
              <a:schemeClr val="accent3"/>
            </a:solidFill>
            <a:ln>
              <a:noFill/>
            </a:ln>
            <a:effectLst/>
          </c:spPr>
          <c:invertIfNegative val="0"/>
          <c:errBars>
            <c:errBarType val="both"/>
            <c:errValType val="cust"/>
            <c:noEndCap val="0"/>
            <c:plus>
              <c:numRef>
                <c:f>'Accel Charts for Man'!$O$47:$O$50</c:f>
                <c:numCache>
                  <c:formatCode>General</c:formatCode>
                  <c:ptCount val="4"/>
                  <c:pt idx="0">
                    <c:v>21.32</c:v>
                  </c:pt>
                  <c:pt idx="1">
                    <c:v>20.67</c:v>
                  </c:pt>
                  <c:pt idx="2">
                    <c:v>22.98</c:v>
                  </c:pt>
                  <c:pt idx="3">
                    <c:v>24.95</c:v>
                  </c:pt>
                </c:numCache>
              </c:numRef>
            </c:plus>
            <c:minus>
              <c:numRef>
                <c:f>'Accel Charts for Man'!$O$47:$O$50</c:f>
                <c:numCache>
                  <c:formatCode>General</c:formatCode>
                  <c:ptCount val="4"/>
                  <c:pt idx="0">
                    <c:v>21.32</c:v>
                  </c:pt>
                  <c:pt idx="1">
                    <c:v>20.67</c:v>
                  </c:pt>
                  <c:pt idx="2">
                    <c:v>22.98</c:v>
                  </c:pt>
                  <c:pt idx="3">
                    <c:v>24.95</c:v>
                  </c:pt>
                </c:numCache>
              </c:numRef>
            </c:minus>
            <c:spPr>
              <a:noFill/>
              <a:ln w="9525" cap="flat" cmpd="sng" algn="ctr">
                <a:solidFill>
                  <a:schemeClr val="tx1">
                    <a:lumMod val="65000"/>
                    <a:lumOff val="35000"/>
                  </a:schemeClr>
                </a:solidFill>
                <a:round/>
              </a:ln>
              <a:effectLst/>
            </c:spPr>
          </c:errBars>
          <c:cat>
            <c:multiLvlStrRef>
              <c:f>'Accel Charts for Man'!$B$2:$C$5</c:f>
              <c:multiLvlStrCache>
                <c:ptCount val="4"/>
                <c:lvl>
                  <c:pt idx="0">
                    <c:v>Intervention</c:v>
                  </c:pt>
                  <c:pt idx="1">
                    <c:v>Control</c:v>
                  </c:pt>
                  <c:pt idx="2">
                    <c:v>Intervention</c:v>
                  </c:pt>
                  <c:pt idx="3">
                    <c:v>Control</c:v>
                  </c:pt>
                </c:lvl>
                <c:lvl>
                  <c:pt idx="0">
                    <c:v>Males</c:v>
                  </c:pt>
                  <c:pt idx="2">
                    <c:v>Females</c:v>
                  </c:pt>
                </c:lvl>
              </c:multiLvlStrCache>
            </c:multiLvlStrRef>
          </c:cat>
          <c:val>
            <c:numRef>
              <c:f>'Accel Charts for Man'!$F$2:$F$5</c:f>
              <c:numCache>
                <c:formatCode>0.00</c:formatCode>
                <c:ptCount val="4"/>
                <c:pt idx="0">
                  <c:v>129.44</c:v>
                </c:pt>
                <c:pt idx="1">
                  <c:v>104.35</c:v>
                </c:pt>
                <c:pt idx="2">
                  <c:v>117.25</c:v>
                </c:pt>
                <c:pt idx="3">
                  <c:v>116.33</c:v>
                </c:pt>
              </c:numCache>
            </c:numRef>
          </c:val>
          <c:extLst>
            <c:ext xmlns:c16="http://schemas.microsoft.com/office/drawing/2014/chart" uri="{C3380CC4-5D6E-409C-BE32-E72D297353CC}">
              <c16:uniqueId val="{00000002-27DC-4830-ABFC-2B459F164519}"/>
            </c:ext>
          </c:extLst>
        </c:ser>
        <c:dLbls>
          <c:showLegendKey val="0"/>
          <c:showVal val="0"/>
          <c:showCatName val="0"/>
          <c:showSerName val="0"/>
          <c:showPercent val="0"/>
          <c:showBubbleSize val="0"/>
        </c:dLbls>
        <c:gapWidth val="219"/>
        <c:overlap val="-27"/>
        <c:axId val="463661304"/>
        <c:axId val="463661632"/>
        <c:extLst>
          <c:ext xmlns:c15="http://schemas.microsoft.com/office/drawing/2012/chart" uri="{02D57815-91ED-43cb-92C2-25804820EDAC}">
            <c15:filteredBarSeries>
              <c15:ser>
                <c:idx val="3"/>
                <c:order val="3"/>
                <c:tx>
                  <c:strRef>
                    <c:extLst>
                      <c:ext uri="{02D57815-91ED-43cb-92C2-25804820EDAC}">
                        <c15:formulaRef>
                          <c15:sqref>'Accel Charts for Man'!$G$1</c15:sqref>
                        </c15:formulaRef>
                      </c:ext>
                    </c:extLst>
                    <c:strCache>
                      <c:ptCount val="1"/>
                    </c:strCache>
                  </c:strRef>
                </c:tx>
                <c:spPr>
                  <a:solidFill>
                    <a:schemeClr val="accent4"/>
                  </a:solidFill>
                  <a:ln>
                    <a:noFill/>
                  </a:ln>
                  <a:effectLst/>
                </c:spPr>
                <c:invertIfNegative val="0"/>
                <c:errBars>
                  <c:errBarType val="both"/>
                  <c:errValType val="cust"/>
                  <c:noEndCap val="0"/>
                  <c:plus>
                    <c:numRef>
                      <c:extLst>
                        <c:ext uri="{02D57815-91ED-43cb-92C2-25804820EDAC}">
                          <c15:formulaRef>
                            <c15:sqref>'Accel Charts for Man'!$N$3:$N$6</c15:sqref>
                          </c15:formulaRef>
                        </c:ext>
                      </c:extLst>
                      <c:numCache>
                        <c:formatCode>General</c:formatCode>
                        <c:ptCount val="4"/>
                        <c:pt idx="0">
                          <c:v>7.3838100000000004</c:v>
                        </c:pt>
                        <c:pt idx="1">
                          <c:v>6.1073899999999997</c:v>
                        </c:pt>
                        <c:pt idx="2">
                          <c:v>8.4392600000000009</c:v>
                        </c:pt>
                        <c:pt idx="3">
                          <c:v>8.2279300000000006</c:v>
                        </c:pt>
                      </c:numCache>
                    </c:numRef>
                  </c:plus>
                  <c:minus>
                    <c:numRef>
                      <c:extLst>
                        <c:ext uri="{02D57815-91ED-43cb-92C2-25804820EDAC}">
                          <c15:formulaRef>
                            <c15:sqref>'Accel Charts for Man'!$N$3:$N$6</c15:sqref>
                          </c15:formulaRef>
                        </c:ext>
                      </c:extLst>
                      <c:numCache>
                        <c:formatCode>General</c:formatCode>
                        <c:ptCount val="4"/>
                        <c:pt idx="0">
                          <c:v>7.3838100000000004</c:v>
                        </c:pt>
                        <c:pt idx="1">
                          <c:v>6.1073899999999997</c:v>
                        </c:pt>
                        <c:pt idx="2">
                          <c:v>8.4392600000000009</c:v>
                        </c:pt>
                        <c:pt idx="3">
                          <c:v>8.2279300000000006</c:v>
                        </c:pt>
                      </c:numCache>
                    </c:numRef>
                  </c:minus>
                  <c:spPr>
                    <a:noFill/>
                    <a:ln w="9525" cap="flat" cmpd="sng" algn="ctr">
                      <a:solidFill>
                        <a:schemeClr val="tx1">
                          <a:lumMod val="65000"/>
                          <a:lumOff val="35000"/>
                        </a:schemeClr>
                      </a:solidFill>
                      <a:round/>
                    </a:ln>
                    <a:effectLst/>
                  </c:spPr>
                </c:errBars>
                <c:cat>
                  <c:multiLvlStrRef>
                    <c:extLst>
                      <c:ext uri="{02D57815-91ED-43cb-92C2-25804820EDAC}">
                        <c15:formulaRef>
                          <c15:sqref>'Accel Charts for Man'!$B$2:$C$5</c15:sqref>
                        </c15:formulaRef>
                      </c:ext>
                    </c:extLst>
                    <c:multiLvlStrCache>
                      <c:ptCount val="4"/>
                      <c:lvl>
                        <c:pt idx="0">
                          <c:v>Intervention</c:v>
                        </c:pt>
                        <c:pt idx="1">
                          <c:v>Control</c:v>
                        </c:pt>
                        <c:pt idx="2">
                          <c:v>Intervention</c:v>
                        </c:pt>
                        <c:pt idx="3">
                          <c:v>Control</c:v>
                        </c:pt>
                      </c:lvl>
                      <c:lvl>
                        <c:pt idx="0">
                          <c:v>Males</c:v>
                        </c:pt>
                        <c:pt idx="2">
                          <c:v>Females</c:v>
                        </c:pt>
                      </c:lvl>
                    </c:multiLvlStrCache>
                  </c:multiLvlStrRef>
                </c:cat>
                <c:val>
                  <c:numRef>
                    <c:extLst>
                      <c:ext uri="{02D57815-91ED-43cb-92C2-25804820EDAC}">
                        <c15:formulaRef>
                          <c15:sqref>'Accel Charts for Man'!$G$2:$G$5</c15:sqref>
                        </c15:formulaRef>
                      </c:ext>
                    </c:extLst>
                    <c:numCache>
                      <c:formatCode>General</c:formatCode>
                      <c:ptCount val="4"/>
                    </c:numCache>
                  </c:numRef>
                </c:val>
                <c:extLst>
                  <c:ext xmlns:c16="http://schemas.microsoft.com/office/drawing/2014/chart" uri="{C3380CC4-5D6E-409C-BE32-E72D297353CC}">
                    <c16:uniqueId val="{00000003-27DC-4830-ABFC-2B459F164519}"/>
                  </c:ext>
                </c:extLst>
              </c15:ser>
            </c15:filteredBarSeries>
          </c:ext>
        </c:extLst>
      </c:barChart>
      <c:catAx>
        <c:axId val="463661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3661632"/>
        <c:crosses val="autoZero"/>
        <c:auto val="1"/>
        <c:lblAlgn val="ctr"/>
        <c:lblOffset val="100"/>
        <c:noMultiLvlLbl val="0"/>
      </c:catAx>
      <c:valAx>
        <c:axId val="463661632"/>
        <c:scaling>
          <c:orientation val="minMax"/>
          <c:max val="1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366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dirty="0"/>
              <a:t>Steps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1-8CB0-4048-B7DC-A3F1755FAC14}"/>
              </c:ext>
            </c:extLst>
          </c:dPt>
          <c:dPt>
            <c:idx val="3"/>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8CB0-4048-B7DC-A3F1755FAC14}"/>
              </c:ext>
            </c:extLst>
          </c:dPt>
          <c:errBars>
            <c:errBarType val="both"/>
            <c:errValType val="cust"/>
            <c:noEndCap val="0"/>
            <c:plus>
              <c:numRef>
                <c:f>'Steps charts'!$E$12:$E$15</c:f>
                <c:numCache>
                  <c:formatCode>General</c:formatCode>
                  <c:ptCount val="4"/>
                  <c:pt idx="0">
                    <c:v>898.73</c:v>
                  </c:pt>
                  <c:pt idx="1">
                    <c:v>793.88</c:v>
                  </c:pt>
                  <c:pt idx="2">
                    <c:v>760.61</c:v>
                  </c:pt>
                  <c:pt idx="3">
                    <c:v>957.7</c:v>
                  </c:pt>
                </c:numCache>
              </c:numRef>
            </c:plus>
            <c:minus>
              <c:numRef>
                <c:f>'Steps charts'!$E$12:$E$15</c:f>
                <c:numCache>
                  <c:formatCode>General</c:formatCode>
                  <c:ptCount val="4"/>
                  <c:pt idx="0">
                    <c:v>898.73</c:v>
                  </c:pt>
                  <c:pt idx="1">
                    <c:v>793.88</c:v>
                  </c:pt>
                  <c:pt idx="2">
                    <c:v>760.61</c:v>
                  </c:pt>
                  <c:pt idx="3">
                    <c:v>957.7</c:v>
                  </c:pt>
                </c:numCache>
              </c:numRef>
            </c:minus>
            <c:spPr>
              <a:noFill/>
              <a:ln w="9525" cap="flat" cmpd="sng" algn="ctr">
                <a:solidFill>
                  <a:schemeClr val="tx1">
                    <a:lumMod val="65000"/>
                    <a:lumOff val="35000"/>
                  </a:schemeClr>
                </a:solidFill>
                <a:round/>
              </a:ln>
              <a:effectLst/>
            </c:spPr>
          </c:errBars>
          <c:cat>
            <c:multiLvlStrRef>
              <c:f>'Steps charts'!$A$12:$C$15</c:f>
              <c:multiLvlStrCache>
                <c:ptCount val="4"/>
                <c:lvl>
                  <c:pt idx="0">
                    <c:v>I***</c:v>
                  </c:pt>
                  <c:pt idx="1">
                    <c:v>C</c:v>
                  </c:pt>
                  <c:pt idx="2">
                    <c:v>I</c:v>
                  </c:pt>
                  <c:pt idx="3">
                    <c:v>C</c:v>
                  </c:pt>
                </c:lvl>
                <c:lvl>
                  <c:pt idx="0">
                    <c:v>Males</c:v>
                  </c:pt>
                  <c:pt idx="2">
                    <c:v>Females</c:v>
                  </c:pt>
                </c:lvl>
              </c:multiLvlStrCache>
            </c:multiLvlStrRef>
          </c:cat>
          <c:val>
            <c:numRef>
              <c:f>'Steps charts'!$D$12:$D$15</c:f>
              <c:numCache>
                <c:formatCode>General</c:formatCode>
                <c:ptCount val="4"/>
                <c:pt idx="0">
                  <c:v>8624.74</c:v>
                </c:pt>
                <c:pt idx="1">
                  <c:v>7141.22</c:v>
                </c:pt>
                <c:pt idx="2">
                  <c:v>7601.18</c:v>
                </c:pt>
                <c:pt idx="3">
                  <c:v>7347.53</c:v>
                </c:pt>
              </c:numCache>
            </c:numRef>
          </c:val>
          <c:extLst>
            <c:ext xmlns:c16="http://schemas.microsoft.com/office/drawing/2014/chart" uri="{C3380CC4-5D6E-409C-BE32-E72D297353CC}">
              <c16:uniqueId val="{00000004-8CB0-4048-B7DC-A3F1755FAC14}"/>
            </c:ext>
          </c:extLst>
        </c:ser>
        <c:dLbls>
          <c:showLegendKey val="0"/>
          <c:showVal val="0"/>
          <c:showCatName val="0"/>
          <c:showSerName val="0"/>
          <c:showPercent val="0"/>
          <c:showBubbleSize val="0"/>
        </c:dLbls>
        <c:gapWidth val="219"/>
        <c:overlap val="-27"/>
        <c:axId val="644506888"/>
        <c:axId val="644496720"/>
      </c:barChart>
      <c:catAx>
        <c:axId val="644506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44496720"/>
        <c:crosses val="autoZero"/>
        <c:auto val="1"/>
        <c:lblAlgn val="ctr"/>
        <c:lblOffset val="100"/>
        <c:noMultiLvlLbl val="0"/>
      </c:catAx>
      <c:valAx>
        <c:axId val="644496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44506888"/>
        <c:crosses val="autoZero"/>
        <c:crossBetween val="between"/>
      </c:valAx>
      <c:spPr>
        <a:noFill/>
        <a:ln>
          <a:noFill/>
        </a:ln>
        <a:effectLst/>
      </c:spPr>
    </c:plotArea>
    <c:plotVisOnly val="1"/>
    <c:dispBlanksAs val="gap"/>
    <c:showDLblsOverMax val="0"/>
  </c:chart>
  <c:spPr>
    <a:noFill/>
    <a:ln>
      <a:noFill/>
    </a:ln>
    <a:effectLst/>
  </c:spPr>
  <c:txPr>
    <a:bodyPr/>
    <a:lstStyle/>
    <a:p>
      <a:pPr>
        <a:defRPr sz="1200" b="1"/>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sz="2800" dirty="0">
                <a:solidFill>
                  <a:srgbClr val="7030A0"/>
                </a:solidFill>
              </a:rPr>
              <a:t>Physical Activity</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'Accel Charts for Man'!$D$7</c:f>
              <c:strCache>
                <c:ptCount val="1"/>
                <c:pt idx="0">
                  <c:v>Sedentary</c:v>
                </c:pt>
              </c:strCache>
            </c:strRef>
          </c:tx>
          <c:spPr>
            <a:solidFill>
              <a:schemeClr val="accent1"/>
            </a:solidFill>
            <a:ln>
              <a:noFill/>
            </a:ln>
            <a:effectLst/>
          </c:spPr>
          <c:invertIfNegative val="0"/>
          <c:errBars>
            <c:errBarType val="both"/>
            <c:errValType val="cust"/>
            <c:noEndCap val="0"/>
            <c:plus>
              <c:numRef>
                <c:f>'Accel Charts for Man'!$K$7:$K$10</c:f>
                <c:numCache>
                  <c:formatCode>General</c:formatCode>
                  <c:ptCount val="4"/>
                  <c:pt idx="0">
                    <c:v>25.054259999999999</c:v>
                  </c:pt>
                  <c:pt idx="1">
                    <c:v>28.563739999999999</c:v>
                  </c:pt>
                  <c:pt idx="2">
                    <c:v>22.892779999999998</c:v>
                  </c:pt>
                  <c:pt idx="3">
                    <c:v>23.132069999999999</c:v>
                  </c:pt>
                </c:numCache>
              </c:numRef>
            </c:plus>
            <c:minus>
              <c:numRef>
                <c:f>'Accel Charts for Man'!$K$7:$K$10</c:f>
                <c:numCache>
                  <c:formatCode>General</c:formatCode>
                  <c:ptCount val="4"/>
                  <c:pt idx="0">
                    <c:v>25.054259999999999</c:v>
                  </c:pt>
                  <c:pt idx="1">
                    <c:v>28.563739999999999</c:v>
                  </c:pt>
                  <c:pt idx="2">
                    <c:v>22.892779999999998</c:v>
                  </c:pt>
                  <c:pt idx="3">
                    <c:v>23.132069999999999</c:v>
                  </c:pt>
                </c:numCache>
              </c:numRef>
            </c:minus>
            <c:spPr>
              <a:noFill/>
              <a:ln w="9525" cap="flat" cmpd="sng" algn="ctr">
                <a:solidFill>
                  <a:schemeClr val="tx1">
                    <a:lumMod val="65000"/>
                    <a:lumOff val="35000"/>
                  </a:schemeClr>
                </a:solidFill>
                <a:round/>
              </a:ln>
              <a:effectLst/>
            </c:spPr>
          </c:errBars>
          <c:cat>
            <c:multiLvlStrRef>
              <c:f>'Accel Charts for Man'!$B$8:$C$11</c:f>
              <c:multiLvlStrCache>
                <c:ptCount val="4"/>
                <c:lvl>
                  <c:pt idx="0">
                    <c:v>Intervention</c:v>
                  </c:pt>
                  <c:pt idx="1">
                    <c:v>Control</c:v>
                  </c:pt>
                  <c:pt idx="2">
                    <c:v>Intervention</c:v>
                  </c:pt>
                  <c:pt idx="3">
                    <c:v>Control</c:v>
                  </c:pt>
                </c:lvl>
                <c:lvl>
                  <c:pt idx="0">
                    <c:v>Males</c:v>
                  </c:pt>
                  <c:pt idx="2">
                    <c:v>Females</c:v>
                  </c:pt>
                </c:lvl>
              </c:multiLvlStrCache>
            </c:multiLvlStrRef>
          </c:cat>
          <c:val>
            <c:numRef>
              <c:f>'Accel Charts for Man'!$D$8:$D$11</c:f>
              <c:numCache>
                <c:formatCode>General</c:formatCode>
                <c:ptCount val="4"/>
                <c:pt idx="0">
                  <c:v>169.66300000000001</c:v>
                </c:pt>
                <c:pt idx="1">
                  <c:v>148.72280000000001</c:v>
                </c:pt>
                <c:pt idx="2">
                  <c:v>176.71799999999999</c:v>
                </c:pt>
                <c:pt idx="3">
                  <c:v>157.3468</c:v>
                </c:pt>
              </c:numCache>
            </c:numRef>
          </c:val>
          <c:extLst>
            <c:ext xmlns:c16="http://schemas.microsoft.com/office/drawing/2014/chart" uri="{C3380CC4-5D6E-409C-BE32-E72D297353CC}">
              <c16:uniqueId val="{00000000-348A-497E-9513-D6BBB6536FC6}"/>
            </c:ext>
          </c:extLst>
        </c:ser>
        <c:ser>
          <c:idx val="1"/>
          <c:order val="1"/>
          <c:tx>
            <c:strRef>
              <c:f>'Accel Charts for Man'!$E$7</c:f>
              <c:strCache>
                <c:ptCount val="1"/>
                <c:pt idx="0">
                  <c:v>Light</c:v>
                </c:pt>
              </c:strCache>
            </c:strRef>
          </c:tx>
          <c:spPr>
            <a:solidFill>
              <a:schemeClr val="accent2"/>
            </a:solidFill>
            <a:ln>
              <a:noFill/>
            </a:ln>
            <a:effectLst/>
          </c:spPr>
          <c:invertIfNegative val="0"/>
          <c:errBars>
            <c:errBarType val="both"/>
            <c:errValType val="cust"/>
            <c:noEndCap val="0"/>
            <c:plus>
              <c:numRef>
                <c:f>'Accel Charts for Man'!$L$7:$L$10</c:f>
                <c:numCache>
                  <c:formatCode>General</c:formatCode>
                  <c:ptCount val="4"/>
                  <c:pt idx="0">
                    <c:v>12.38017</c:v>
                  </c:pt>
                  <c:pt idx="1">
                    <c:v>14.29416</c:v>
                  </c:pt>
                  <c:pt idx="2">
                    <c:v>9.8046799999999994</c:v>
                  </c:pt>
                  <c:pt idx="3">
                    <c:v>12.811389999999999</c:v>
                  </c:pt>
                </c:numCache>
              </c:numRef>
            </c:plus>
            <c:minus>
              <c:numRef>
                <c:f>'Accel Charts for Man'!$L$7:$L$10</c:f>
                <c:numCache>
                  <c:formatCode>General</c:formatCode>
                  <c:ptCount val="4"/>
                  <c:pt idx="0">
                    <c:v>12.38017</c:v>
                  </c:pt>
                  <c:pt idx="1">
                    <c:v>14.29416</c:v>
                  </c:pt>
                  <c:pt idx="2">
                    <c:v>9.8046799999999994</c:v>
                  </c:pt>
                  <c:pt idx="3">
                    <c:v>12.811389999999999</c:v>
                  </c:pt>
                </c:numCache>
              </c:numRef>
            </c:minus>
            <c:spPr>
              <a:noFill/>
              <a:ln w="9525" cap="flat" cmpd="sng" algn="ctr">
                <a:solidFill>
                  <a:schemeClr val="tx1">
                    <a:lumMod val="65000"/>
                    <a:lumOff val="35000"/>
                  </a:schemeClr>
                </a:solidFill>
                <a:round/>
              </a:ln>
              <a:effectLst/>
            </c:spPr>
          </c:errBars>
          <c:cat>
            <c:multiLvlStrRef>
              <c:f>'Accel Charts for Man'!$B$8:$C$11</c:f>
              <c:multiLvlStrCache>
                <c:ptCount val="4"/>
                <c:lvl>
                  <c:pt idx="0">
                    <c:v>Intervention</c:v>
                  </c:pt>
                  <c:pt idx="1">
                    <c:v>Control</c:v>
                  </c:pt>
                  <c:pt idx="2">
                    <c:v>Intervention</c:v>
                  </c:pt>
                  <c:pt idx="3">
                    <c:v>Control</c:v>
                  </c:pt>
                </c:lvl>
                <c:lvl>
                  <c:pt idx="0">
                    <c:v>Males</c:v>
                  </c:pt>
                  <c:pt idx="2">
                    <c:v>Females</c:v>
                  </c:pt>
                </c:lvl>
              </c:multiLvlStrCache>
            </c:multiLvlStrRef>
          </c:cat>
          <c:val>
            <c:numRef>
              <c:f>'Accel Charts for Man'!$E$8:$E$11</c:f>
              <c:numCache>
                <c:formatCode>General</c:formatCode>
                <c:ptCount val="4"/>
                <c:pt idx="0">
                  <c:v>129.9102</c:v>
                </c:pt>
                <c:pt idx="1">
                  <c:v>138.27600000000001</c:v>
                </c:pt>
                <c:pt idx="2">
                  <c:v>125.625</c:v>
                </c:pt>
                <c:pt idx="3">
                  <c:v>138.2585</c:v>
                </c:pt>
              </c:numCache>
            </c:numRef>
          </c:val>
          <c:extLst>
            <c:ext xmlns:c16="http://schemas.microsoft.com/office/drawing/2014/chart" uri="{C3380CC4-5D6E-409C-BE32-E72D297353CC}">
              <c16:uniqueId val="{00000001-348A-497E-9513-D6BBB6536FC6}"/>
            </c:ext>
          </c:extLst>
        </c:ser>
        <c:ser>
          <c:idx val="2"/>
          <c:order val="2"/>
          <c:tx>
            <c:strRef>
              <c:f>'Accel Charts for Man'!$F$7</c:f>
              <c:strCache>
                <c:ptCount val="1"/>
                <c:pt idx="0">
                  <c:v>MVPA</c:v>
                </c:pt>
              </c:strCache>
            </c:strRef>
          </c:tx>
          <c:spPr>
            <a:solidFill>
              <a:schemeClr val="accent3"/>
            </a:solidFill>
            <a:ln>
              <a:noFill/>
            </a:ln>
            <a:effectLst/>
          </c:spPr>
          <c:invertIfNegative val="0"/>
          <c:errBars>
            <c:errBarType val="both"/>
            <c:errValType val="cust"/>
            <c:noEndCap val="0"/>
            <c:plus>
              <c:numRef>
                <c:f>'Accel Charts for Man'!$M$7:$M$10</c:f>
                <c:numCache>
                  <c:formatCode>General</c:formatCode>
                  <c:ptCount val="4"/>
                  <c:pt idx="0">
                    <c:v>12.611129999999999</c:v>
                  </c:pt>
                  <c:pt idx="1">
                    <c:v>17.561299999999999</c:v>
                  </c:pt>
                  <c:pt idx="2">
                    <c:v>10.8835</c:v>
                  </c:pt>
                  <c:pt idx="3">
                    <c:v>15.53688</c:v>
                  </c:pt>
                </c:numCache>
              </c:numRef>
            </c:plus>
            <c:minus>
              <c:numRef>
                <c:f>'Accel Charts for Man'!$M$7:$M$10</c:f>
                <c:numCache>
                  <c:formatCode>General</c:formatCode>
                  <c:ptCount val="4"/>
                  <c:pt idx="0">
                    <c:v>12.611129999999999</c:v>
                  </c:pt>
                  <c:pt idx="1">
                    <c:v>17.561299999999999</c:v>
                  </c:pt>
                  <c:pt idx="2">
                    <c:v>10.8835</c:v>
                  </c:pt>
                  <c:pt idx="3">
                    <c:v>15.53688</c:v>
                  </c:pt>
                </c:numCache>
              </c:numRef>
            </c:minus>
            <c:spPr>
              <a:noFill/>
              <a:ln w="9525" cap="flat" cmpd="sng" algn="ctr">
                <a:solidFill>
                  <a:schemeClr val="tx1">
                    <a:lumMod val="65000"/>
                    <a:lumOff val="35000"/>
                  </a:schemeClr>
                </a:solidFill>
                <a:round/>
              </a:ln>
              <a:effectLst/>
            </c:spPr>
          </c:errBars>
          <c:cat>
            <c:multiLvlStrRef>
              <c:f>'Accel Charts for Man'!$B$8:$C$11</c:f>
              <c:multiLvlStrCache>
                <c:ptCount val="4"/>
                <c:lvl>
                  <c:pt idx="0">
                    <c:v>Intervention</c:v>
                  </c:pt>
                  <c:pt idx="1">
                    <c:v>Control</c:v>
                  </c:pt>
                  <c:pt idx="2">
                    <c:v>Intervention</c:v>
                  </c:pt>
                  <c:pt idx="3">
                    <c:v>Control</c:v>
                  </c:pt>
                </c:lvl>
                <c:lvl>
                  <c:pt idx="0">
                    <c:v>Males</c:v>
                  </c:pt>
                  <c:pt idx="2">
                    <c:v>Females</c:v>
                  </c:pt>
                </c:lvl>
              </c:multiLvlStrCache>
            </c:multiLvlStrRef>
          </c:cat>
          <c:val>
            <c:numRef>
              <c:f>'Accel Charts for Man'!$F$8:$F$11</c:f>
              <c:numCache>
                <c:formatCode>General</c:formatCode>
                <c:ptCount val="4"/>
                <c:pt idx="0">
                  <c:v>66.217100000000002</c:v>
                </c:pt>
                <c:pt idx="1">
                  <c:v>81.822500000000005</c:v>
                </c:pt>
                <c:pt idx="2">
                  <c:v>66.117999999999995</c:v>
                </c:pt>
                <c:pt idx="3">
                  <c:v>78.385900000000007</c:v>
                </c:pt>
              </c:numCache>
            </c:numRef>
          </c:val>
          <c:extLst>
            <c:ext xmlns:c16="http://schemas.microsoft.com/office/drawing/2014/chart" uri="{C3380CC4-5D6E-409C-BE32-E72D297353CC}">
              <c16:uniqueId val="{00000002-348A-497E-9513-D6BBB6536FC6}"/>
            </c:ext>
          </c:extLst>
        </c:ser>
        <c:dLbls>
          <c:showLegendKey val="0"/>
          <c:showVal val="0"/>
          <c:showCatName val="0"/>
          <c:showSerName val="0"/>
          <c:showPercent val="0"/>
          <c:showBubbleSize val="0"/>
        </c:dLbls>
        <c:gapWidth val="219"/>
        <c:overlap val="-27"/>
        <c:axId val="466031032"/>
        <c:axId val="466031360"/>
        <c:extLst>
          <c:ext xmlns:c15="http://schemas.microsoft.com/office/drawing/2012/chart" uri="{02D57815-91ED-43cb-92C2-25804820EDAC}">
            <c15:filteredBarSeries>
              <c15:ser>
                <c:idx val="3"/>
                <c:order val="3"/>
                <c:tx>
                  <c:strRef>
                    <c:extLst>
                      <c:ext uri="{02D57815-91ED-43cb-92C2-25804820EDAC}">
                        <c15:formulaRef>
                          <c15:sqref>'Accel Charts for Man'!$G$7</c15:sqref>
                        </c15:formulaRef>
                      </c:ext>
                    </c:extLst>
                    <c:strCache>
                      <c:ptCount val="1"/>
                    </c:strCache>
                  </c:strRef>
                </c:tx>
                <c:spPr>
                  <a:solidFill>
                    <a:schemeClr val="accent4"/>
                  </a:solidFill>
                  <a:ln>
                    <a:noFill/>
                  </a:ln>
                  <a:effectLst/>
                </c:spPr>
                <c:invertIfNegative val="0"/>
                <c:errBars>
                  <c:errBarType val="both"/>
                  <c:errValType val="cust"/>
                  <c:noEndCap val="0"/>
                  <c:plus>
                    <c:numRef>
                      <c:extLst>
                        <c:ext uri="{02D57815-91ED-43cb-92C2-25804820EDAC}">
                          <c15:formulaRef>
                            <c15:sqref>'Accel Charts for Man'!$N$7:$N$10</c15:sqref>
                          </c15:formulaRef>
                        </c:ext>
                      </c:extLst>
                      <c:numCache>
                        <c:formatCode>General</c:formatCode>
                        <c:ptCount val="4"/>
                        <c:pt idx="0">
                          <c:v>6.5320799999999997</c:v>
                        </c:pt>
                        <c:pt idx="1">
                          <c:v>10.636990000000001</c:v>
                        </c:pt>
                        <c:pt idx="2">
                          <c:v>5.3772000000000002</c:v>
                        </c:pt>
                        <c:pt idx="3">
                          <c:v>5.7006399999999999</c:v>
                        </c:pt>
                      </c:numCache>
                    </c:numRef>
                  </c:plus>
                  <c:minus>
                    <c:numRef>
                      <c:extLst>
                        <c:ext uri="{02D57815-91ED-43cb-92C2-25804820EDAC}">
                          <c15:formulaRef>
                            <c15:sqref>'Accel Charts for Man'!$N$7:$N$10</c15:sqref>
                          </c15:formulaRef>
                        </c:ext>
                      </c:extLst>
                      <c:numCache>
                        <c:formatCode>General</c:formatCode>
                        <c:ptCount val="4"/>
                        <c:pt idx="0">
                          <c:v>6.5320799999999997</c:v>
                        </c:pt>
                        <c:pt idx="1">
                          <c:v>10.636990000000001</c:v>
                        </c:pt>
                        <c:pt idx="2">
                          <c:v>5.3772000000000002</c:v>
                        </c:pt>
                        <c:pt idx="3">
                          <c:v>5.7006399999999999</c:v>
                        </c:pt>
                      </c:numCache>
                    </c:numRef>
                  </c:minus>
                  <c:spPr>
                    <a:noFill/>
                    <a:ln w="9525" cap="flat" cmpd="sng" algn="ctr">
                      <a:solidFill>
                        <a:schemeClr val="tx1">
                          <a:lumMod val="65000"/>
                          <a:lumOff val="35000"/>
                        </a:schemeClr>
                      </a:solidFill>
                      <a:round/>
                    </a:ln>
                    <a:effectLst/>
                  </c:spPr>
                </c:errBars>
                <c:cat>
                  <c:multiLvlStrRef>
                    <c:extLst>
                      <c:ext uri="{02D57815-91ED-43cb-92C2-25804820EDAC}">
                        <c15:formulaRef>
                          <c15:sqref>'Accel Charts for Man'!$B$8:$C$11</c15:sqref>
                        </c15:formulaRef>
                      </c:ext>
                    </c:extLst>
                    <c:multiLvlStrCache>
                      <c:ptCount val="4"/>
                      <c:lvl>
                        <c:pt idx="0">
                          <c:v>Intervention</c:v>
                        </c:pt>
                        <c:pt idx="1">
                          <c:v>Control</c:v>
                        </c:pt>
                        <c:pt idx="2">
                          <c:v>Intervention</c:v>
                        </c:pt>
                        <c:pt idx="3">
                          <c:v>Control</c:v>
                        </c:pt>
                      </c:lvl>
                      <c:lvl>
                        <c:pt idx="0">
                          <c:v>Males</c:v>
                        </c:pt>
                        <c:pt idx="2">
                          <c:v>Females</c:v>
                        </c:pt>
                      </c:lvl>
                    </c:multiLvlStrCache>
                  </c:multiLvlStrRef>
                </c:cat>
                <c:val>
                  <c:numRef>
                    <c:extLst>
                      <c:ext uri="{02D57815-91ED-43cb-92C2-25804820EDAC}">
                        <c15:formulaRef>
                          <c15:sqref>'Accel Charts for Man'!$G$8:$G$11</c15:sqref>
                        </c15:formulaRef>
                      </c:ext>
                    </c:extLst>
                    <c:numCache>
                      <c:formatCode>General</c:formatCode>
                      <c:ptCount val="4"/>
                    </c:numCache>
                  </c:numRef>
                </c:val>
                <c:extLst>
                  <c:ext xmlns:c16="http://schemas.microsoft.com/office/drawing/2014/chart" uri="{C3380CC4-5D6E-409C-BE32-E72D297353CC}">
                    <c16:uniqueId val="{00000003-348A-497E-9513-D6BBB6536FC6}"/>
                  </c:ext>
                </c:extLst>
              </c15:ser>
            </c15:filteredBarSeries>
          </c:ext>
        </c:extLst>
      </c:barChart>
      <c:catAx>
        <c:axId val="466031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6031360"/>
        <c:crosses val="autoZero"/>
        <c:auto val="1"/>
        <c:lblAlgn val="ctr"/>
        <c:lblOffset val="100"/>
        <c:noMultiLvlLbl val="0"/>
      </c:catAx>
      <c:valAx>
        <c:axId val="466031360"/>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6031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sz="2800" dirty="0">
                <a:solidFill>
                  <a:srgbClr val="7030A0"/>
                </a:solidFill>
              </a:rPr>
              <a:t>Steps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789-4549-A0F5-38F71D2A070A}"/>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789-4549-A0F5-38F71D2A070A}"/>
              </c:ext>
            </c:extLst>
          </c:dPt>
          <c:errBars>
            <c:errBarType val="both"/>
            <c:errValType val="cust"/>
            <c:noEndCap val="0"/>
            <c:plus>
              <c:numRef>
                <c:f>'Steps charts'!$E$16:$E$19</c:f>
                <c:numCache>
                  <c:formatCode>General</c:formatCode>
                  <c:ptCount val="4"/>
                  <c:pt idx="0">
                    <c:v>772.13</c:v>
                  </c:pt>
                  <c:pt idx="1">
                    <c:v>1195.24</c:v>
                  </c:pt>
                  <c:pt idx="2">
                    <c:v>622.28</c:v>
                  </c:pt>
                  <c:pt idx="3">
                    <c:v>766.28</c:v>
                  </c:pt>
                </c:numCache>
              </c:numRef>
            </c:plus>
            <c:minus>
              <c:numRef>
                <c:f>'Steps charts'!$E$16:$E$19</c:f>
                <c:numCache>
                  <c:formatCode>General</c:formatCode>
                  <c:ptCount val="4"/>
                  <c:pt idx="0">
                    <c:v>772.13</c:v>
                  </c:pt>
                  <c:pt idx="1">
                    <c:v>1195.24</c:v>
                  </c:pt>
                  <c:pt idx="2">
                    <c:v>622.28</c:v>
                  </c:pt>
                  <c:pt idx="3">
                    <c:v>766.28</c:v>
                  </c:pt>
                </c:numCache>
              </c:numRef>
            </c:minus>
            <c:spPr>
              <a:noFill/>
              <a:ln w="9525" cap="flat" cmpd="sng" algn="ctr">
                <a:solidFill>
                  <a:schemeClr val="tx1">
                    <a:lumMod val="65000"/>
                    <a:lumOff val="35000"/>
                  </a:schemeClr>
                </a:solidFill>
                <a:round/>
              </a:ln>
              <a:effectLst/>
            </c:spPr>
          </c:errBars>
          <c:cat>
            <c:multiLvlStrRef>
              <c:f>'Steps charts'!$B$16:$C$19</c:f>
              <c:multiLvlStrCache>
                <c:ptCount val="4"/>
                <c:lvl>
                  <c:pt idx="0">
                    <c:v>I</c:v>
                  </c:pt>
                  <c:pt idx="1">
                    <c:v>C*</c:v>
                  </c:pt>
                  <c:pt idx="2">
                    <c:v>I</c:v>
                  </c:pt>
                  <c:pt idx="3">
                    <c:v>C*</c:v>
                  </c:pt>
                </c:lvl>
                <c:lvl>
                  <c:pt idx="0">
                    <c:v>Males</c:v>
                  </c:pt>
                  <c:pt idx="2">
                    <c:v>Females</c:v>
                  </c:pt>
                </c:lvl>
              </c:multiLvlStrCache>
            </c:multiLvlStrRef>
          </c:cat>
          <c:val>
            <c:numRef>
              <c:f>'Steps charts'!$D$16:$D$19</c:f>
              <c:numCache>
                <c:formatCode>General</c:formatCode>
                <c:ptCount val="4"/>
                <c:pt idx="0">
                  <c:v>6343.1</c:v>
                </c:pt>
                <c:pt idx="1">
                  <c:v>7148.71</c:v>
                </c:pt>
                <c:pt idx="2">
                  <c:v>5817.58</c:v>
                </c:pt>
                <c:pt idx="3">
                  <c:v>6289.52</c:v>
                </c:pt>
              </c:numCache>
            </c:numRef>
          </c:val>
          <c:extLst>
            <c:ext xmlns:c16="http://schemas.microsoft.com/office/drawing/2014/chart" uri="{C3380CC4-5D6E-409C-BE32-E72D297353CC}">
              <c16:uniqueId val="{00000004-A789-4549-A0F5-38F71D2A070A}"/>
            </c:ext>
          </c:extLst>
        </c:ser>
        <c:dLbls>
          <c:showLegendKey val="0"/>
          <c:showVal val="0"/>
          <c:showCatName val="0"/>
          <c:showSerName val="0"/>
          <c:showPercent val="0"/>
          <c:showBubbleSize val="0"/>
        </c:dLbls>
        <c:gapWidth val="219"/>
        <c:overlap val="-27"/>
        <c:axId val="630429344"/>
        <c:axId val="630432296"/>
      </c:barChart>
      <c:catAx>
        <c:axId val="63042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30432296"/>
        <c:crosses val="autoZero"/>
        <c:auto val="1"/>
        <c:lblAlgn val="ctr"/>
        <c:lblOffset val="100"/>
        <c:noMultiLvlLbl val="0"/>
      </c:catAx>
      <c:valAx>
        <c:axId val="630432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30429344"/>
        <c:crosses val="autoZero"/>
        <c:crossBetween val="between"/>
      </c:valAx>
      <c:spPr>
        <a:noFill/>
        <a:ln>
          <a:noFill/>
        </a:ln>
        <a:effectLst/>
      </c:spPr>
    </c:plotArea>
    <c:plotVisOnly val="1"/>
    <c:dispBlanksAs val="gap"/>
    <c:showDLblsOverMax val="0"/>
  </c:chart>
  <c:spPr>
    <a:noFill/>
    <a:ln>
      <a:noFill/>
    </a:ln>
    <a:effectLst/>
  </c:spPr>
  <c:txPr>
    <a:bodyPr/>
    <a:lstStyle/>
    <a:p>
      <a:pPr>
        <a:defRPr sz="12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sz="2800" b="1" dirty="0">
                <a:solidFill>
                  <a:srgbClr val="7030A0"/>
                </a:solidFill>
              </a:rPr>
              <a:t>3rd Grade-Overweight/Obese %</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Sheet6!$A$2</c:f>
              <c:strCache>
                <c:ptCount val="1"/>
                <c:pt idx="0">
                  <c:v>Intervention</c:v>
                </c:pt>
              </c:strCache>
            </c:strRef>
          </c:tx>
          <c:spPr>
            <a:ln w="57150" cap="rnd">
              <a:solidFill>
                <a:srgbClr val="7030A0"/>
              </a:solidFill>
              <a:round/>
            </a:ln>
            <a:effectLst/>
          </c:spPr>
          <c:marker>
            <c:symbol val="circle"/>
            <c:size val="5"/>
            <c:spPr>
              <a:solidFill>
                <a:srgbClr val="7030A0"/>
              </a:solidFill>
              <a:ln w="57150">
                <a:solidFill>
                  <a:srgbClr val="7030A0"/>
                </a:solidFill>
              </a:ln>
              <a:effectLst/>
            </c:spPr>
          </c:marker>
          <c:dPt>
            <c:idx val="1"/>
            <c:marker>
              <c:symbol val="circle"/>
              <c:size val="5"/>
              <c:spPr>
                <a:solidFill>
                  <a:srgbClr val="7030A0"/>
                </a:solidFill>
                <a:ln w="57150">
                  <a:solidFill>
                    <a:srgbClr val="7030A0"/>
                  </a:solidFill>
                </a:ln>
                <a:effectLst/>
              </c:spPr>
            </c:marker>
            <c:bubble3D val="0"/>
            <c:spPr>
              <a:ln w="57150" cap="rnd">
                <a:solidFill>
                  <a:srgbClr val="7030A0"/>
                </a:solidFill>
                <a:round/>
              </a:ln>
              <a:effectLst/>
            </c:spPr>
            <c:extLst>
              <c:ext xmlns:c16="http://schemas.microsoft.com/office/drawing/2014/chart" uri="{C3380CC4-5D6E-409C-BE32-E72D297353CC}">
                <c16:uniqueId val="{00000002-0D45-4371-B236-83312E64C31E}"/>
              </c:ext>
            </c:extLst>
          </c:dPt>
          <c:cat>
            <c:strRef>
              <c:f>Sheet6!$B$1:$C$1</c:f>
              <c:strCache>
                <c:ptCount val="2"/>
                <c:pt idx="0">
                  <c:v>Fall</c:v>
                </c:pt>
                <c:pt idx="1">
                  <c:v>Spring</c:v>
                </c:pt>
              </c:strCache>
            </c:strRef>
          </c:cat>
          <c:val>
            <c:numRef>
              <c:f>Sheet6!$B$2:$C$2</c:f>
              <c:numCache>
                <c:formatCode>General</c:formatCode>
                <c:ptCount val="2"/>
                <c:pt idx="0">
                  <c:v>52.2</c:v>
                </c:pt>
                <c:pt idx="1">
                  <c:v>45.5</c:v>
                </c:pt>
              </c:numCache>
            </c:numRef>
          </c:val>
          <c:smooth val="0"/>
          <c:extLst>
            <c:ext xmlns:c16="http://schemas.microsoft.com/office/drawing/2014/chart" uri="{C3380CC4-5D6E-409C-BE32-E72D297353CC}">
              <c16:uniqueId val="{00000000-0D45-4371-B236-83312E64C31E}"/>
            </c:ext>
          </c:extLst>
        </c:ser>
        <c:ser>
          <c:idx val="1"/>
          <c:order val="1"/>
          <c:tx>
            <c:strRef>
              <c:f>Sheet6!$A$3</c:f>
              <c:strCache>
                <c:ptCount val="1"/>
                <c:pt idx="0">
                  <c:v>Control</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c:spPr>
          </c:marker>
          <c:cat>
            <c:strRef>
              <c:f>Sheet6!$B$1:$C$1</c:f>
              <c:strCache>
                <c:ptCount val="2"/>
                <c:pt idx="0">
                  <c:v>Fall</c:v>
                </c:pt>
                <c:pt idx="1">
                  <c:v>Spring</c:v>
                </c:pt>
              </c:strCache>
            </c:strRef>
          </c:cat>
          <c:val>
            <c:numRef>
              <c:f>Sheet6!$B$3:$C$3</c:f>
              <c:numCache>
                <c:formatCode>General</c:formatCode>
                <c:ptCount val="2"/>
                <c:pt idx="0">
                  <c:v>53.400000000000006</c:v>
                </c:pt>
                <c:pt idx="1">
                  <c:v>51.5</c:v>
                </c:pt>
              </c:numCache>
            </c:numRef>
          </c:val>
          <c:smooth val="0"/>
          <c:extLst>
            <c:ext xmlns:c16="http://schemas.microsoft.com/office/drawing/2014/chart" uri="{C3380CC4-5D6E-409C-BE32-E72D297353CC}">
              <c16:uniqueId val="{00000001-0D45-4371-B236-83312E64C31E}"/>
            </c:ext>
          </c:extLst>
        </c:ser>
        <c:dLbls>
          <c:showLegendKey val="0"/>
          <c:showVal val="0"/>
          <c:showCatName val="0"/>
          <c:showSerName val="0"/>
          <c:showPercent val="0"/>
          <c:showBubbleSize val="0"/>
        </c:dLbls>
        <c:marker val="1"/>
        <c:smooth val="0"/>
        <c:axId val="346565312"/>
        <c:axId val="346565640"/>
      </c:lineChart>
      <c:catAx>
        <c:axId val="346565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6565640"/>
        <c:crosses val="autoZero"/>
        <c:auto val="1"/>
        <c:lblAlgn val="ctr"/>
        <c:lblOffset val="100"/>
        <c:noMultiLvlLbl val="0"/>
      </c:catAx>
      <c:valAx>
        <c:axId val="346565640"/>
        <c:scaling>
          <c:orientation val="minMax"/>
          <c:min val="4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46565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sz="2800" b="1" dirty="0">
                <a:solidFill>
                  <a:srgbClr val="7030A0"/>
                </a:solidFill>
              </a:rPr>
              <a:t>3rd Grade-BF%</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Sheet6!$A$9</c:f>
              <c:strCache>
                <c:ptCount val="1"/>
                <c:pt idx="0">
                  <c:v>Intervention</c:v>
                </c:pt>
              </c:strCache>
            </c:strRef>
          </c:tx>
          <c:spPr>
            <a:ln w="57150" cap="rnd">
              <a:solidFill>
                <a:srgbClr val="7030A0"/>
              </a:solidFill>
              <a:round/>
            </a:ln>
            <a:effectLst/>
          </c:spPr>
          <c:marker>
            <c:symbol val="circle"/>
            <c:size val="5"/>
            <c:spPr>
              <a:solidFill>
                <a:srgbClr val="7030A0"/>
              </a:solidFill>
              <a:ln w="57150">
                <a:solidFill>
                  <a:srgbClr val="7030A0"/>
                </a:solidFill>
              </a:ln>
              <a:effectLst/>
            </c:spPr>
          </c:marker>
          <c:cat>
            <c:strRef>
              <c:f>Sheet6!$B$8:$C$8</c:f>
              <c:strCache>
                <c:ptCount val="2"/>
                <c:pt idx="0">
                  <c:v>Fall</c:v>
                </c:pt>
                <c:pt idx="1">
                  <c:v>Spring</c:v>
                </c:pt>
              </c:strCache>
            </c:strRef>
          </c:cat>
          <c:val>
            <c:numRef>
              <c:f>Sheet6!$B$9:$C$9</c:f>
              <c:numCache>
                <c:formatCode>General</c:formatCode>
                <c:ptCount val="2"/>
                <c:pt idx="0">
                  <c:v>24.55</c:v>
                </c:pt>
                <c:pt idx="1">
                  <c:v>24.7</c:v>
                </c:pt>
              </c:numCache>
            </c:numRef>
          </c:val>
          <c:smooth val="0"/>
          <c:extLst>
            <c:ext xmlns:c16="http://schemas.microsoft.com/office/drawing/2014/chart" uri="{C3380CC4-5D6E-409C-BE32-E72D297353CC}">
              <c16:uniqueId val="{00000000-E99B-4E5C-A794-62B7E89938C4}"/>
            </c:ext>
          </c:extLst>
        </c:ser>
        <c:ser>
          <c:idx val="1"/>
          <c:order val="1"/>
          <c:tx>
            <c:strRef>
              <c:f>Sheet6!$A$10</c:f>
              <c:strCache>
                <c:ptCount val="1"/>
                <c:pt idx="0">
                  <c:v>Control</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c:spPr>
          </c:marker>
          <c:cat>
            <c:strRef>
              <c:f>Sheet6!$B$8:$C$8</c:f>
              <c:strCache>
                <c:ptCount val="2"/>
                <c:pt idx="0">
                  <c:v>Fall</c:v>
                </c:pt>
                <c:pt idx="1">
                  <c:v>Spring</c:v>
                </c:pt>
              </c:strCache>
            </c:strRef>
          </c:cat>
          <c:val>
            <c:numRef>
              <c:f>Sheet6!$B$10:$C$10</c:f>
              <c:numCache>
                <c:formatCode>General</c:formatCode>
                <c:ptCount val="2"/>
                <c:pt idx="0">
                  <c:v>27</c:v>
                </c:pt>
                <c:pt idx="1">
                  <c:v>26.76</c:v>
                </c:pt>
              </c:numCache>
            </c:numRef>
          </c:val>
          <c:smooth val="0"/>
          <c:extLst>
            <c:ext xmlns:c16="http://schemas.microsoft.com/office/drawing/2014/chart" uri="{C3380CC4-5D6E-409C-BE32-E72D297353CC}">
              <c16:uniqueId val="{00000001-E99B-4E5C-A794-62B7E89938C4}"/>
            </c:ext>
          </c:extLst>
        </c:ser>
        <c:dLbls>
          <c:showLegendKey val="0"/>
          <c:showVal val="0"/>
          <c:showCatName val="0"/>
          <c:showSerName val="0"/>
          <c:showPercent val="0"/>
          <c:showBubbleSize val="0"/>
        </c:dLbls>
        <c:marker val="1"/>
        <c:smooth val="0"/>
        <c:axId val="465540952"/>
        <c:axId val="465541280"/>
      </c:lineChart>
      <c:catAx>
        <c:axId val="465540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5541280"/>
        <c:crosses val="autoZero"/>
        <c:auto val="1"/>
        <c:lblAlgn val="ctr"/>
        <c:lblOffset val="100"/>
        <c:noMultiLvlLbl val="0"/>
      </c:catAx>
      <c:valAx>
        <c:axId val="465541280"/>
        <c:scaling>
          <c:orientation val="minMax"/>
          <c:min val="2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5540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en-US" sz="2800" b="1" dirty="0">
                <a:solidFill>
                  <a:srgbClr val="7030A0"/>
                </a:solidFill>
              </a:rPr>
              <a:t>4th Grade-Overweight/Obese %</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Sheet6!$A$5</c:f>
              <c:strCache>
                <c:ptCount val="1"/>
                <c:pt idx="0">
                  <c:v>Intervention</c:v>
                </c:pt>
              </c:strCache>
            </c:strRef>
          </c:tx>
          <c:spPr>
            <a:ln w="76200" cap="rnd">
              <a:solidFill>
                <a:srgbClr val="7030A0"/>
              </a:solidFill>
              <a:round/>
            </a:ln>
            <a:effectLst/>
          </c:spPr>
          <c:marker>
            <c:symbol val="circle"/>
            <c:size val="5"/>
            <c:spPr>
              <a:solidFill>
                <a:srgbClr val="7030A0"/>
              </a:solidFill>
              <a:ln w="76200">
                <a:solidFill>
                  <a:srgbClr val="7030A0"/>
                </a:solidFill>
              </a:ln>
              <a:effectLst/>
            </c:spPr>
          </c:marker>
          <c:cat>
            <c:strRef>
              <c:f>Sheet6!$B$4:$C$4</c:f>
              <c:strCache>
                <c:ptCount val="2"/>
                <c:pt idx="0">
                  <c:v>Fall</c:v>
                </c:pt>
                <c:pt idx="1">
                  <c:v>Spring</c:v>
                </c:pt>
              </c:strCache>
            </c:strRef>
          </c:cat>
          <c:val>
            <c:numRef>
              <c:f>Sheet6!$B$5:$C$5</c:f>
              <c:numCache>
                <c:formatCode>General</c:formatCode>
                <c:ptCount val="2"/>
                <c:pt idx="0">
                  <c:v>41.7</c:v>
                </c:pt>
                <c:pt idx="1">
                  <c:v>34.9</c:v>
                </c:pt>
              </c:numCache>
            </c:numRef>
          </c:val>
          <c:smooth val="0"/>
          <c:extLst>
            <c:ext xmlns:c16="http://schemas.microsoft.com/office/drawing/2014/chart" uri="{C3380CC4-5D6E-409C-BE32-E72D297353CC}">
              <c16:uniqueId val="{00000000-6CF4-4E94-AE19-1F3AC8192D4C}"/>
            </c:ext>
          </c:extLst>
        </c:ser>
        <c:ser>
          <c:idx val="1"/>
          <c:order val="1"/>
          <c:tx>
            <c:strRef>
              <c:f>Sheet6!$A$6</c:f>
              <c:strCache>
                <c:ptCount val="1"/>
                <c:pt idx="0">
                  <c:v>Control</c:v>
                </c:pt>
              </c:strCache>
            </c:strRef>
          </c:tx>
          <c:spPr>
            <a:ln w="76200" cap="rnd">
              <a:solidFill>
                <a:schemeClr val="accent2"/>
              </a:solidFill>
              <a:round/>
            </a:ln>
            <a:effectLst/>
          </c:spPr>
          <c:marker>
            <c:symbol val="circle"/>
            <c:size val="5"/>
            <c:spPr>
              <a:solidFill>
                <a:schemeClr val="accent2"/>
              </a:solidFill>
              <a:ln w="76200">
                <a:solidFill>
                  <a:schemeClr val="accent2"/>
                </a:solidFill>
              </a:ln>
              <a:effectLst/>
            </c:spPr>
          </c:marker>
          <c:cat>
            <c:strRef>
              <c:f>Sheet6!$B$4:$C$4</c:f>
              <c:strCache>
                <c:ptCount val="2"/>
                <c:pt idx="0">
                  <c:v>Fall</c:v>
                </c:pt>
                <c:pt idx="1">
                  <c:v>Spring</c:v>
                </c:pt>
              </c:strCache>
            </c:strRef>
          </c:cat>
          <c:val>
            <c:numRef>
              <c:f>Sheet6!$B$6:$C$6</c:f>
              <c:numCache>
                <c:formatCode>General</c:formatCode>
                <c:ptCount val="2"/>
                <c:pt idx="0">
                  <c:v>43.5</c:v>
                </c:pt>
                <c:pt idx="1">
                  <c:v>32.199999999999996</c:v>
                </c:pt>
              </c:numCache>
            </c:numRef>
          </c:val>
          <c:smooth val="0"/>
          <c:extLst>
            <c:ext xmlns:c16="http://schemas.microsoft.com/office/drawing/2014/chart" uri="{C3380CC4-5D6E-409C-BE32-E72D297353CC}">
              <c16:uniqueId val="{00000001-6CF4-4E94-AE19-1F3AC8192D4C}"/>
            </c:ext>
          </c:extLst>
        </c:ser>
        <c:dLbls>
          <c:showLegendKey val="0"/>
          <c:showVal val="0"/>
          <c:showCatName val="0"/>
          <c:showSerName val="0"/>
          <c:showPercent val="0"/>
          <c:showBubbleSize val="0"/>
        </c:dLbls>
        <c:marker val="1"/>
        <c:smooth val="0"/>
        <c:axId val="454789440"/>
        <c:axId val="454793704"/>
      </c:lineChart>
      <c:catAx>
        <c:axId val="45478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54793704"/>
        <c:crosses val="autoZero"/>
        <c:auto val="1"/>
        <c:lblAlgn val="ctr"/>
        <c:lblOffset val="100"/>
        <c:noMultiLvlLbl val="0"/>
      </c:catAx>
      <c:valAx>
        <c:axId val="454793704"/>
        <c:scaling>
          <c:orientation val="minMax"/>
          <c:min val="3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5478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800" b="1" dirty="0">
                <a:solidFill>
                  <a:srgbClr val="7030A0"/>
                </a:solidFill>
              </a:rPr>
              <a:t>4th Grade-BF%</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Sheet6!$A$13</c:f>
              <c:strCache>
                <c:ptCount val="1"/>
                <c:pt idx="0">
                  <c:v>Intervention</c:v>
                </c:pt>
              </c:strCache>
            </c:strRef>
          </c:tx>
          <c:spPr>
            <a:ln w="57150" cap="rnd">
              <a:solidFill>
                <a:srgbClr val="7030A0"/>
              </a:solidFill>
              <a:round/>
            </a:ln>
            <a:effectLst/>
          </c:spPr>
          <c:marker>
            <c:symbol val="circle"/>
            <c:size val="5"/>
            <c:spPr>
              <a:solidFill>
                <a:srgbClr val="7030A0"/>
              </a:solidFill>
              <a:ln w="57150">
                <a:solidFill>
                  <a:srgbClr val="7030A0"/>
                </a:solidFill>
              </a:ln>
              <a:effectLst/>
            </c:spPr>
          </c:marker>
          <c:cat>
            <c:strRef>
              <c:f>Sheet6!$B$12:$C$12</c:f>
              <c:strCache>
                <c:ptCount val="2"/>
                <c:pt idx="0">
                  <c:v>Fall</c:v>
                </c:pt>
                <c:pt idx="1">
                  <c:v>Spring</c:v>
                </c:pt>
              </c:strCache>
            </c:strRef>
          </c:cat>
          <c:val>
            <c:numRef>
              <c:f>Sheet6!$B$13:$C$13</c:f>
              <c:numCache>
                <c:formatCode>General</c:formatCode>
                <c:ptCount val="2"/>
                <c:pt idx="0">
                  <c:v>24.68</c:v>
                </c:pt>
                <c:pt idx="1">
                  <c:v>24.37</c:v>
                </c:pt>
              </c:numCache>
            </c:numRef>
          </c:val>
          <c:smooth val="0"/>
          <c:extLst>
            <c:ext xmlns:c16="http://schemas.microsoft.com/office/drawing/2014/chart" uri="{C3380CC4-5D6E-409C-BE32-E72D297353CC}">
              <c16:uniqueId val="{00000000-8A4B-44EB-9C4D-5EFFAFB45EA6}"/>
            </c:ext>
          </c:extLst>
        </c:ser>
        <c:ser>
          <c:idx val="1"/>
          <c:order val="1"/>
          <c:tx>
            <c:strRef>
              <c:f>Sheet6!$A$14</c:f>
              <c:strCache>
                <c:ptCount val="1"/>
                <c:pt idx="0">
                  <c:v>Control</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c:spPr>
          </c:marker>
          <c:cat>
            <c:strRef>
              <c:f>Sheet6!$B$12:$C$12</c:f>
              <c:strCache>
                <c:ptCount val="2"/>
                <c:pt idx="0">
                  <c:v>Fall</c:v>
                </c:pt>
                <c:pt idx="1">
                  <c:v>Spring</c:v>
                </c:pt>
              </c:strCache>
            </c:strRef>
          </c:cat>
          <c:val>
            <c:numRef>
              <c:f>Sheet6!$B$14:$C$14</c:f>
              <c:numCache>
                <c:formatCode>General</c:formatCode>
                <c:ptCount val="2"/>
                <c:pt idx="0">
                  <c:v>24.39</c:v>
                </c:pt>
                <c:pt idx="1">
                  <c:v>24.72</c:v>
                </c:pt>
              </c:numCache>
            </c:numRef>
          </c:val>
          <c:smooth val="0"/>
          <c:extLst>
            <c:ext xmlns:c16="http://schemas.microsoft.com/office/drawing/2014/chart" uri="{C3380CC4-5D6E-409C-BE32-E72D297353CC}">
              <c16:uniqueId val="{00000001-8A4B-44EB-9C4D-5EFFAFB45EA6}"/>
            </c:ext>
          </c:extLst>
        </c:ser>
        <c:dLbls>
          <c:showLegendKey val="0"/>
          <c:showVal val="0"/>
          <c:showCatName val="0"/>
          <c:showSerName val="0"/>
          <c:showPercent val="0"/>
          <c:showBubbleSize val="0"/>
        </c:dLbls>
        <c:marker val="1"/>
        <c:smooth val="0"/>
        <c:axId val="454799936"/>
        <c:axId val="465530784"/>
      </c:lineChart>
      <c:catAx>
        <c:axId val="45479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465530784"/>
        <c:crosses val="autoZero"/>
        <c:auto val="1"/>
        <c:lblAlgn val="ctr"/>
        <c:lblOffset val="100"/>
        <c:noMultiLvlLbl val="0"/>
      </c:catAx>
      <c:valAx>
        <c:axId val="465530784"/>
        <c:scaling>
          <c:orientation val="minMax"/>
          <c:min val="24.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454799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3-31T13:47:48.598" idx="1">
    <p:pos x="656" y="-863"/>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392DD-4747-9644-86BD-A187DEFAB9D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75985EF-CDC2-6748-8D14-A9A44537D51E}">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Research</a:t>
          </a:r>
          <a:r>
            <a:rPr lang="en-US" sz="2800" dirty="0">
              <a:solidFill>
                <a:schemeClr val="tx1"/>
              </a:solidFill>
              <a:latin typeface="Arial" panose="020B0604020202020204" pitchFamily="34" charset="0"/>
              <a:cs typeface="Arial" panose="020B0604020202020204" pitchFamily="34" charset="0"/>
            </a:rPr>
            <a:t> </a:t>
          </a:r>
        </a:p>
        <a:p>
          <a:r>
            <a:rPr lang="en-US" sz="2800" dirty="0">
              <a:solidFill>
                <a:schemeClr val="tx1"/>
              </a:solidFill>
              <a:latin typeface="Arial" panose="020B0604020202020204" pitchFamily="34" charset="0"/>
              <a:cs typeface="Arial" panose="020B0604020202020204" pitchFamily="34" charset="0"/>
            </a:rPr>
            <a:t>fundamental movements</a:t>
          </a:r>
        </a:p>
      </dgm:t>
    </dgm:pt>
    <dgm:pt modelId="{A7AB7D02-D61B-EE42-B04E-556AFDCE81CD}" type="parTrans" cxnId="{130EF40C-4F0C-824E-AA31-A3D59078B8B5}">
      <dgm:prSet/>
      <dgm:spPr/>
      <dgm:t>
        <a:bodyPr/>
        <a:lstStyle/>
        <a:p>
          <a:endParaRPr lang="en-US"/>
        </a:p>
      </dgm:t>
    </dgm:pt>
    <dgm:pt modelId="{6448B809-6D56-4E44-AC2F-8383D9D0F919}" type="sibTrans" cxnId="{130EF40C-4F0C-824E-AA31-A3D59078B8B5}">
      <dgm:prSet/>
      <dgm:spPr/>
      <dgm:t>
        <a:bodyPr/>
        <a:lstStyle/>
        <a:p>
          <a:endParaRPr lang="en-US"/>
        </a:p>
      </dgm:t>
    </dgm:pt>
    <dgm:pt modelId="{2646E2F2-6617-6642-9693-7038262910A0}">
      <dgm:prSet phldrT="[Text]" custT="1"/>
      <dgm:spPr/>
      <dgm:t>
        <a:bodyPr/>
        <a:lstStyle/>
        <a:p>
          <a:r>
            <a:rPr lang="en-US" sz="2300" b="1" dirty="0">
              <a:latin typeface="Arial" panose="020B0604020202020204" pitchFamily="34" charset="0"/>
              <a:cs typeface="Arial" panose="020B0604020202020204" pitchFamily="34" charset="0"/>
            </a:rPr>
            <a:t>Aid in brain development</a:t>
          </a:r>
        </a:p>
      </dgm:t>
    </dgm:pt>
    <dgm:pt modelId="{5EBEC353-0725-C044-99C5-F71B2431B01C}" type="parTrans" cxnId="{EB6CAF15-E0E9-A245-807D-2F297F0E609A}">
      <dgm:prSet/>
      <dgm:spPr/>
      <dgm:t>
        <a:bodyPr/>
        <a:lstStyle/>
        <a:p>
          <a:endParaRPr lang="en-US"/>
        </a:p>
      </dgm:t>
    </dgm:pt>
    <dgm:pt modelId="{50EE6060-5A9C-7C41-A9B5-5834EBA6A58A}" type="sibTrans" cxnId="{EB6CAF15-E0E9-A245-807D-2F297F0E609A}">
      <dgm:prSet/>
      <dgm:spPr/>
      <dgm:t>
        <a:bodyPr/>
        <a:lstStyle/>
        <a:p>
          <a:endParaRPr lang="en-US"/>
        </a:p>
      </dgm:t>
    </dgm:pt>
    <dgm:pt modelId="{669659DC-B173-FF4D-B036-28BE8D522CCB}">
      <dgm:prSet phldrT="[Text]" custT="1"/>
      <dgm:spPr/>
      <dgm:t>
        <a:bodyPr/>
        <a:lstStyle/>
        <a:p>
          <a:r>
            <a:rPr lang="en-US" sz="2800" b="1" dirty="0">
              <a:solidFill>
                <a:schemeClr val="tx1"/>
              </a:solidFill>
              <a:latin typeface="Arial" panose="020B0604020202020204" pitchFamily="34" charset="0"/>
              <a:cs typeface="Arial" panose="020B0604020202020204" pitchFamily="34" charset="0"/>
            </a:rPr>
            <a:t>Observations</a:t>
          </a:r>
          <a:r>
            <a:rPr lang="en-US" sz="2800" b="0" dirty="0">
              <a:solidFill>
                <a:schemeClr val="tx1"/>
              </a:solidFill>
              <a:latin typeface="Arial" panose="020B0604020202020204" pitchFamily="34" charset="0"/>
              <a:cs typeface="Arial" panose="020B0604020202020204" pitchFamily="34" charset="0"/>
            </a:rPr>
            <a:t>:</a:t>
          </a:r>
        </a:p>
        <a:p>
          <a:r>
            <a:rPr lang="en-US" sz="2800" b="1" dirty="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type/frequency of movements</a:t>
          </a:r>
        </a:p>
      </dgm:t>
    </dgm:pt>
    <dgm:pt modelId="{9A87B3A6-2B9B-CC44-8CFD-E3028248F906}" type="parTrans" cxnId="{5F789F24-7071-D041-B32D-8EAC451B937E}">
      <dgm:prSet/>
      <dgm:spPr/>
      <dgm:t>
        <a:bodyPr/>
        <a:lstStyle/>
        <a:p>
          <a:endParaRPr lang="en-US"/>
        </a:p>
      </dgm:t>
    </dgm:pt>
    <dgm:pt modelId="{6A32ACA5-9FD9-6745-82B4-D1491BC88CDD}" type="sibTrans" cxnId="{5F789F24-7071-D041-B32D-8EAC451B937E}">
      <dgm:prSet/>
      <dgm:spPr/>
      <dgm:t>
        <a:bodyPr/>
        <a:lstStyle/>
        <a:p>
          <a:endParaRPr lang="en-US"/>
        </a:p>
      </dgm:t>
    </dgm:pt>
    <dgm:pt modelId="{267E4621-20CA-644A-8E7F-302F4946606A}">
      <dgm:prSet phldrT="[Text]" custT="1"/>
      <dgm:spPr/>
      <dgm:t>
        <a:bodyPr/>
        <a:lstStyle/>
        <a:p>
          <a:pPr algn="ctr"/>
          <a:r>
            <a:rPr lang="en-US" sz="2800" b="1" dirty="0">
              <a:solidFill>
                <a:schemeClr val="tx1"/>
              </a:solidFill>
              <a:latin typeface="Arial" panose="020B0604020202020204" pitchFamily="34" charset="0"/>
              <a:cs typeface="Arial" panose="020B0604020202020204" pitchFamily="34" charset="0"/>
            </a:rPr>
            <a:t>Creation of </a:t>
          </a:r>
        </a:p>
        <a:p>
          <a:pPr algn="ctr"/>
          <a:r>
            <a:rPr lang="en-US" sz="2800" b="0" i="1" dirty="0">
              <a:solidFill>
                <a:schemeClr val="tx1"/>
              </a:solidFill>
              <a:latin typeface="Arial" panose="020B0604020202020204" pitchFamily="34" charset="0"/>
              <a:cs typeface="Arial" panose="020B0604020202020204" pitchFamily="34" charset="0"/>
            </a:rPr>
            <a:t>Movement Pattern </a:t>
          </a:r>
        </a:p>
        <a:p>
          <a:pPr algn="ctr"/>
          <a:r>
            <a:rPr lang="en-US" sz="2800" b="0" i="1" dirty="0">
              <a:solidFill>
                <a:schemeClr val="tx1"/>
              </a:solidFill>
              <a:latin typeface="Arial" panose="020B0604020202020204" pitchFamily="34" charset="0"/>
              <a:cs typeface="Arial" panose="020B0604020202020204" pitchFamily="34" charset="0"/>
            </a:rPr>
            <a:t>Observation Form</a:t>
          </a:r>
          <a:endParaRPr lang="en-US" sz="2800" b="0" dirty="0">
            <a:solidFill>
              <a:schemeClr val="tx1"/>
            </a:solidFill>
            <a:latin typeface="Arial" panose="020B0604020202020204" pitchFamily="34" charset="0"/>
            <a:cs typeface="Arial" panose="020B0604020202020204" pitchFamily="34" charset="0"/>
          </a:endParaRPr>
        </a:p>
      </dgm:t>
    </dgm:pt>
    <dgm:pt modelId="{5374CF31-2FBA-304B-8C4C-E7D7D3D0676C}" type="parTrans" cxnId="{D54F9D22-87E8-0E45-947E-E84A2B2F15D7}">
      <dgm:prSet/>
      <dgm:spPr/>
      <dgm:t>
        <a:bodyPr/>
        <a:lstStyle/>
        <a:p>
          <a:endParaRPr lang="en-US"/>
        </a:p>
      </dgm:t>
    </dgm:pt>
    <dgm:pt modelId="{041BD9E0-E566-1941-9F3F-150EE346A925}" type="sibTrans" cxnId="{D54F9D22-87E8-0E45-947E-E84A2B2F15D7}">
      <dgm:prSet/>
      <dgm:spPr/>
      <dgm:t>
        <a:bodyPr/>
        <a:lstStyle/>
        <a:p>
          <a:endParaRPr lang="en-US"/>
        </a:p>
      </dgm:t>
    </dgm:pt>
    <dgm:pt modelId="{5AB159E1-CBE1-0B4B-B1F6-68F8D6AF7304}">
      <dgm:prSet phldrT="[Text]" custT="1"/>
      <dgm:spPr/>
      <dgm:t>
        <a:bodyPr/>
        <a:lstStyle/>
        <a:p>
          <a:r>
            <a:rPr lang="en-US" sz="2400" b="1" dirty="0">
              <a:latin typeface="Arial" panose="020B0604020202020204" pitchFamily="34" charset="0"/>
              <a:cs typeface="Arial" panose="020B0604020202020204" pitchFamily="34" charset="0"/>
            </a:rPr>
            <a:t>3 Minute Scan</a:t>
          </a:r>
        </a:p>
      </dgm:t>
    </dgm:pt>
    <dgm:pt modelId="{54BC2E70-0497-584F-9A66-8D0B95EFF467}" type="parTrans" cxnId="{D754745A-B8F8-634E-9092-75C234D49B2D}">
      <dgm:prSet/>
      <dgm:spPr/>
      <dgm:t>
        <a:bodyPr/>
        <a:lstStyle/>
        <a:p>
          <a:endParaRPr lang="en-US"/>
        </a:p>
      </dgm:t>
    </dgm:pt>
    <dgm:pt modelId="{17F69B7B-8E1B-274A-A10B-D8F0A762B121}" type="sibTrans" cxnId="{D754745A-B8F8-634E-9092-75C234D49B2D}">
      <dgm:prSet/>
      <dgm:spPr/>
      <dgm:t>
        <a:bodyPr/>
        <a:lstStyle/>
        <a:p>
          <a:endParaRPr lang="en-US"/>
        </a:p>
      </dgm:t>
    </dgm:pt>
    <dgm:pt modelId="{95B2017D-52BC-8A41-9BEA-4D3E47323382}">
      <dgm:prSet phldrT="[Text]" custT="1"/>
      <dgm:spPr/>
      <dgm:t>
        <a:bodyPr/>
        <a:lstStyle/>
        <a:p>
          <a:r>
            <a:rPr lang="en-US" sz="2400" b="1" dirty="0">
              <a:latin typeface="Arial" panose="020B0604020202020204" pitchFamily="34" charset="0"/>
              <a:cs typeface="Arial" panose="020B0604020202020204" pitchFamily="34" charset="0"/>
            </a:rPr>
            <a:t>Snap Shot Style (+/- 20 sec) </a:t>
          </a:r>
        </a:p>
      </dgm:t>
    </dgm:pt>
    <dgm:pt modelId="{D81A8443-443C-C04C-BF80-04A701B8FA09}" type="parTrans" cxnId="{79342CF6-1C52-7242-9E54-507A1D840D8C}">
      <dgm:prSet/>
      <dgm:spPr/>
      <dgm:t>
        <a:bodyPr/>
        <a:lstStyle/>
        <a:p>
          <a:endParaRPr lang="en-US"/>
        </a:p>
      </dgm:t>
    </dgm:pt>
    <dgm:pt modelId="{6340DD34-AF38-A94A-8DFC-05A73BFE5027}" type="sibTrans" cxnId="{79342CF6-1C52-7242-9E54-507A1D840D8C}">
      <dgm:prSet/>
      <dgm:spPr/>
      <dgm:t>
        <a:bodyPr/>
        <a:lstStyle/>
        <a:p>
          <a:endParaRPr lang="en-US"/>
        </a:p>
      </dgm:t>
    </dgm:pt>
    <dgm:pt modelId="{487B36DE-56AA-6844-8040-8E433944B463}">
      <dgm:prSet phldrT="[Text]" custT="1"/>
      <dgm:spPr/>
      <dgm:t>
        <a:bodyPr/>
        <a:lstStyle/>
        <a:p>
          <a:r>
            <a:rPr lang="en-US" sz="2300" b="1" dirty="0">
              <a:latin typeface="Arial" panose="020B0604020202020204" pitchFamily="34" charset="0"/>
              <a:cs typeface="Arial" panose="020B0604020202020204" pitchFamily="34" charset="0"/>
            </a:rPr>
            <a:t>IRB approval</a:t>
          </a:r>
        </a:p>
      </dgm:t>
    </dgm:pt>
    <dgm:pt modelId="{954ABB67-D317-3B4A-82F8-71CE07A116AC}" type="parTrans" cxnId="{4084443D-598A-2A40-911C-53065F3D51C8}">
      <dgm:prSet/>
      <dgm:spPr/>
      <dgm:t>
        <a:bodyPr/>
        <a:lstStyle/>
        <a:p>
          <a:endParaRPr lang="en-US"/>
        </a:p>
      </dgm:t>
    </dgm:pt>
    <dgm:pt modelId="{3B2C6EAD-BF70-6E46-8D58-B63A9210F867}" type="sibTrans" cxnId="{4084443D-598A-2A40-911C-53065F3D51C8}">
      <dgm:prSet/>
      <dgm:spPr/>
      <dgm:t>
        <a:bodyPr/>
        <a:lstStyle/>
        <a:p>
          <a:endParaRPr lang="en-US"/>
        </a:p>
      </dgm:t>
    </dgm:pt>
    <dgm:pt modelId="{4122ADE9-E728-CB47-A82F-A5326E6A6401}">
      <dgm:prSet phldrT="[Text]" custT="1"/>
      <dgm:spPr/>
      <dgm:t>
        <a:bodyPr/>
        <a:lstStyle/>
        <a:p>
          <a:r>
            <a:rPr lang="en-US" sz="2300" b="1" dirty="0">
              <a:latin typeface="Arial" panose="020B0604020202020204" pitchFamily="34" charset="0"/>
              <a:cs typeface="Arial" panose="020B0604020202020204" pitchFamily="34" charset="0"/>
            </a:rPr>
            <a:t>Translated observed activities to Movement Patterns</a:t>
          </a:r>
        </a:p>
      </dgm:t>
    </dgm:pt>
    <dgm:pt modelId="{7295F494-0C48-AB42-B6C3-37CAA71546C2}" type="parTrans" cxnId="{B6F3B31D-1850-704F-BD74-CEC007E77EA2}">
      <dgm:prSet/>
      <dgm:spPr/>
      <dgm:t>
        <a:bodyPr/>
        <a:lstStyle/>
        <a:p>
          <a:endParaRPr lang="en-US"/>
        </a:p>
      </dgm:t>
    </dgm:pt>
    <dgm:pt modelId="{6FFBEE73-2E56-7D4B-A89F-C97F41F0593E}" type="sibTrans" cxnId="{B6F3B31D-1850-704F-BD74-CEC007E77EA2}">
      <dgm:prSet/>
      <dgm:spPr/>
      <dgm:t>
        <a:bodyPr/>
        <a:lstStyle/>
        <a:p>
          <a:endParaRPr lang="en-US"/>
        </a:p>
      </dgm:t>
    </dgm:pt>
    <dgm:pt modelId="{47A99378-1DA8-A947-B675-C5C60C4CEB99}">
      <dgm:prSet phldrT="[Text]" custT="1"/>
      <dgm:spPr/>
      <dgm:t>
        <a:bodyPr/>
        <a:lstStyle/>
        <a:p>
          <a:r>
            <a:rPr lang="en-US" sz="2400" b="1" dirty="0">
              <a:latin typeface="Arial" panose="020B0604020202020204" pitchFamily="34" charset="0"/>
              <a:cs typeface="Arial" panose="020B0604020202020204" pitchFamily="34" charset="0"/>
            </a:rPr>
            <a:t>Specific Scan Order</a:t>
          </a:r>
        </a:p>
      </dgm:t>
    </dgm:pt>
    <dgm:pt modelId="{95D29299-5530-6D48-9476-69273CB17BE9}" type="parTrans" cxnId="{09D53844-9F64-4844-8B42-A90169EB7489}">
      <dgm:prSet/>
      <dgm:spPr/>
      <dgm:t>
        <a:bodyPr/>
        <a:lstStyle/>
        <a:p>
          <a:endParaRPr lang="en-US"/>
        </a:p>
      </dgm:t>
    </dgm:pt>
    <dgm:pt modelId="{0596ACD4-01CC-3745-8B7A-57AB199326C3}" type="sibTrans" cxnId="{09D53844-9F64-4844-8B42-A90169EB7489}">
      <dgm:prSet/>
      <dgm:spPr/>
      <dgm:t>
        <a:bodyPr/>
        <a:lstStyle/>
        <a:p>
          <a:endParaRPr lang="en-US"/>
        </a:p>
      </dgm:t>
    </dgm:pt>
    <dgm:pt modelId="{E78A2BBD-573A-844B-8335-805CFE2A7900}">
      <dgm:prSet phldrT="[Text]" custT="1"/>
      <dgm:spPr/>
      <dgm:t>
        <a:bodyPr/>
        <a:lstStyle/>
        <a:p>
          <a:r>
            <a:rPr lang="en-US" sz="2300" b="1" dirty="0">
              <a:latin typeface="Arial" panose="020B0604020202020204" pitchFamily="34" charset="0"/>
              <a:cs typeface="Arial" panose="020B0604020202020204" pitchFamily="34" charset="0"/>
            </a:rPr>
            <a:t>Unilateral, Bilateral, Contralateral</a:t>
          </a:r>
        </a:p>
      </dgm:t>
    </dgm:pt>
    <dgm:pt modelId="{ECF51AE2-562C-0E48-8E78-A2D7B2FFD463}" type="parTrans" cxnId="{5F755693-8442-9F49-9357-674CD13DDDC2}">
      <dgm:prSet/>
      <dgm:spPr/>
      <dgm:t>
        <a:bodyPr/>
        <a:lstStyle/>
        <a:p>
          <a:endParaRPr lang="en-US"/>
        </a:p>
      </dgm:t>
    </dgm:pt>
    <dgm:pt modelId="{4C9E3224-AD3D-9740-86E7-20720A2243BB}" type="sibTrans" cxnId="{5F755693-8442-9F49-9357-674CD13DDDC2}">
      <dgm:prSet/>
      <dgm:spPr/>
      <dgm:t>
        <a:bodyPr/>
        <a:lstStyle/>
        <a:p>
          <a:endParaRPr lang="en-US"/>
        </a:p>
      </dgm:t>
    </dgm:pt>
    <dgm:pt modelId="{93F2E6E7-9A83-CD43-993C-EE8C5E67BFD1}">
      <dgm:prSet phldrT="[Text]" custT="1"/>
      <dgm:spPr/>
      <dgm:t>
        <a:bodyPr/>
        <a:lstStyle/>
        <a:p>
          <a:r>
            <a:rPr lang="en-US" sz="2300" b="1" dirty="0">
              <a:latin typeface="Arial" panose="020B0604020202020204" pitchFamily="34" charset="0"/>
              <a:cs typeface="Arial" panose="020B0604020202020204" pitchFamily="34" charset="0"/>
            </a:rPr>
            <a:t>Reliability of Form</a:t>
          </a:r>
        </a:p>
      </dgm:t>
    </dgm:pt>
    <dgm:pt modelId="{F2F40370-5375-6C42-BE11-8F62DF47C2CA}" type="parTrans" cxnId="{54896BD6-E7DB-2F47-8CB4-A63243AD5334}">
      <dgm:prSet/>
      <dgm:spPr/>
      <dgm:t>
        <a:bodyPr/>
        <a:lstStyle/>
        <a:p>
          <a:endParaRPr lang="en-US"/>
        </a:p>
      </dgm:t>
    </dgm:pt>
    <dgm:pt modelId="{2D3051FA-F0B0-D74C-BD55-D0BE09054AA3}" type="sibTrans" cxnId="{54896BD6-E7DB-2F47-8CB4-A63243AD5334}">
      <dgm:prSet/>
      <dgm:spPr/>
      <dgm:t>
        <a:bodyPr/>
        <a:lstStyle/>
        <a:p>
          <a:endParaRPr lang="en-US"/>
        </a:p>
      </dgm:t>
    </dgm:pt>
    <dgm:pt modelId="{5593A15D-9080-0247-A993-22D2878B28DB}">
      <dgm:prSet phldrT="[Text]" custT="1"/>
      <dgm:spPr/>
      <dgm:t>
        <a:bodyPr/>
        <a:lstStyle/>
        <a:p>
          <a:r>
            <a:rPr lang="en-US" sz="2300" b="1" dirty="0">
              <a:latin typeface="Arial" panose="020B0604020202020204" pitchFamily="34" charset="0"/>
              <a:cs typeface="Arial" panose="020B0604020202020204" pitchFamily="34" charset="0"/>
            </a:rPr>
            <a:t>Increase Lifetime Activity</a:t>
          </a:r>
        </a:p>
      </dgm:t>
    </dgm:pt>
    <dgm:pt modelId="{FAB32155-7BCA-B84A-B042-BA1440C0CDC2}" type="parTrans" cxnId="{CF0CA58E-20C2-D545-9DE7-FE079D4E5BF5}">
      <dgm:prSet/>
      <dgm:spPr/>
      <dgm:t>
        <a:bodyPr/>
        <a:lstStyle/>
        <a:p>
          <a:endParaRPr lang="en-US"/>
        </a:p>
      </dgm:t>
    </dgm:pt>
    <dgm:pt modelId="{DFCE0E59-DB64-5B4D-A80B-5EAA9444ED07}" type="sibTrans" cxnId="{CF0CA58E-20C2-D545-9DE7-FE079D4E5BF5}">
      <dgm:prSet/>
      <dgm:spPr/>
      <dgm:t>
        <a:bodyPr/>
        <a:lstStyle/>
        <a:p>
          <a:endParaRPr lang="en-US"/>
        </a:p>
      </dgm:t>
    </dgm:pt>
    <dgm:pt modelId="{AE0338D9-42F9-444A-82B9-3A2B6C899257}">
      <dgm:prSet phldrT="[Text]" custT="1"/>
      <dgm:spPr/>
      <dgm:t>
        <a:bodyPr/>
        <a:lstStyle/>
        <a:p>
          <a:r>
            <a:rPr lang="en-US" sz="2300" b="1" dirty="0">
              <a:latin typeface="Arial" panose="020B0604020202020204" pitchFamily="34" charset="0"/>
              <a:cs typeface="Arial" panose="020B0604020202020204" pitchFamily="34" charset="0"/>
            </a:rPr>
            <a:t>Permission Granted, Teachers made aware</a:t>
          </a:r>
        </a:p>
      </dgm:t>
    </dgm:pt>
    <dgm:pt modelId="{EC4B4C09-A980-43E1-8A39-7E9E1D5AE0B6}" type="parTrans" cxnId="{F657AC59-23EC-4BD0-9F72-CDE77885AD80}">
      <dgm:prSet/>
      <dgm:spPr/>
      <dgm:t>
        <a:bodyPr/>
        <a:lstStyle/>
        <a:p>
          <a:endParaRPr lang="en-US"/>
        </a:p>
      </dgm:t>
    </dgm:pt>
    <dgm:pt modelId="{E97654DD-DEAA-4B5F-99AD-B45152AEC4F8}" type="sibTrans" cxnId="{F657AC59-23EC-4BD0-9F72-CDE77885AD80}">
      <dgm:prSet/>
      <dgm:spPr/>
      <dgm:t>
        <a:bodyPr/>
        <a:lstStyle/>
        <a:p>
          <a:endParaRPr lang="en-US"/>
        </a:p>
      </dgm:t>
    </dgm:pt>
    <dgm:pt modelId="{0A8D74E2-ED2E-AA4B-9700-4F3FEFA27AC1}">
      <dgm:prSet phldrT="[Text]" custT="1"/>
      <dgm:spPr/>
      <dgm:t>
        <a:bodyPr/>
        <a:lstStyle/>
        <a:p>
          <a:r>
            <a:rPr lang="en-US" sz="2300" b="1" dirty="0">
              <a:latin typeface="Arial" panose="020B0604020202020204" pitchFamily="34" charset="0"/>
              <a:cs typeface="Arial" panose="020B0604020202020204" pitchFamily="34" charset="0"/>
            </a:rPr>
            <a:t>No form to capture to limb movements in play</a:t>
          </a:r>
        </a:p>
      </dgm:t>
    </dgm:pt>
    <dgm:pt modelId="{6FEFA9D2-9E4F-FE41-9F2E-F1B39A42937E}" type="parTrans" cxnId="{7E94158A-EEA1-E246-888B-AAAA8823F6A8}">
      <dgm:prSet/>
      <dgm:spPr/>
      <dgm:t>
        <a:bodyPr/>
        <a:lstStyle/>
        <a:p>
          <a:endParaRPr lang="en-US"/>
        </a:p>
      </dgm:t>
    </dgm:pt>
    <dgm:pt modelId="{3F0D2EF1-2940-2048-84B1-0709EC7F4A63}" type="sibTrans" cxnId="{7E94158A-EEA1-E246-888B-AAAA8823F6A8}">
      <dgm:prSet/>
      <dgm:spPr/>
      <dgm:t>
        <a:bodyPr/>
        <a:lstStyle/>
        <a:p>
          <a:endParaRPr lang="en-US"/>
        </a:p>
      </dgm:t>
    </dgm:pt>
    <dgm:pt modelId="{9F1ADBA7-74F7-D644-A95C-D3CBA7765103}" type="pres">
      <dgm:prSet presAssocID="{04A392DD-4747-9644-86BD-A187DEFAB9D4}" presName="Name0" presStyleCnt="0">
        <dgm:presLayoutVars>
          <dgm:dir/>
          <dgm:animLvl val="lvl"/>
          <dgm:resizeHandles val="exact"/>
        </dgm:presLayoutVars>
      </dgm:prSet>
      <dgm:spPr/>
    </dgm:pt>
    <dgm:pt modelId="{B9B028B7-F1EC-214E-A97D-A50EB620C9AE}" type="pres">
      <dgm:prSet presAssocID="{575985EF-CDC2-6748-8D14-A9A44537D51E}" presName="linNode" presStyleCnt="0"/>
      <dgm:spPr/>
    </dgm:pt>
    <dgm:pt modelId="{7A96EFF2-6885-624A-BE2E-7C6AABB2FC6E}" type="pres">
      <dgm:prSet presAssocID="{575985EF-CDC2-6748-8D14-A9A44537D51E}" presName="parentText" presStyleLbl="node1" presStyleIdx="0" presStyleCnt="3">
        <dgm:presLayoutVars>
          <dgm:chMax val="1"/>
          <dgm:bulletEnabled val="1"/>
        </dgm:presLayoutVars>
      </dgm:prSet>
      <dgm:spPr/>
    </dgm:pt>
    <dgm:pt modelId="{7F9D3229-6C8D-E046-AC01-A74D0FE39230}" type="pres">
      <dgm:prSet presAssocID="{575985EF-CDC2-6748-8D14-A9A44537D51E}" presName="descendantText" presStyleLbl="alignAccFollowNode1" presStyleIdx="0" presStyleCnt="3">
        <dgm:presLayoutVars>
          <dgm:bulletEnabled val="1"/>
        </dgm:presLayoutVars>
      </dgm:prSet>
      <dgm:spPr/>
    </dgm:pt>
    <dgm:pt modelId="{4B8CCB66-6567-5345-9B79-9555AF0BC850}" type="pres">
      <dgm:prSet presAssocID="{6448B809-6D56-4E44-AC2F-8383D9D0F919}" presName="sp" presStyleCnt="0"/>
      <dgm:spPr/>
    </dgm:pt>
    <dgm:pt modelId="{270D416F-6B89-DA4E-8586-643D4E21C9B8}" type="pres">
      <dgm:prSet presAssocID="{669659DC-B173-FF4D-B036-28BE8D522CCB}" presName="linNode" presStyleCnt="0"/>
      <dgm:spPr/>
    </dgm:pt>
    <dgm:pt modelId="{4C5DE43C-1660-5C44-88C1-1196BC9A4A8E}" type="pres">
      <dgm:prSet presAssocID="{669659DC-B173-FF4D-B036-28BE8D522CCB}" presName="parentText" presStyleLbl="node1" presStyleIdx="1" presStyleCnt="3">
        <dgm:presLayoutVars>
          <dgm:chMax val="1"/>
          <dgm:bulletEnabled val="1"/>
        </dgm:presLayoutVars>
      </dgm:prSet>
      <dgm:spPr/>
    </dgm:pt>
    <dgm:pt modelId="{03C3FE97-4573-1C46-A9DE-476958BBEAFC}" type="pres">
      <dgm:prSet presAssocID="{669659DC-B173-FF4D-B036-28BE8D522CCB}" presName="descendantText" presStyleLbl="alignAccFollowNode1" presStyleIdx="1" presStyleCnt="3" custScaleY="123202">
        <dgm:presLayoutVars>
          <dgm:bulletEnabled val="1"/>
        </dgm:presLayoutVars>
      </dgm:prSet>
      <dgm:spPr/>
    </dgm:pt>
    <dgm:pt modelId="{C7161EA9-4A6C-F949-853D-9984804FA01A}" type="pres">
      <dgm:prSet presAssocID="{6A32ACA5-9FD9-6745-82B4-D1491BC88CDD}" presName="sp" presStyleCnt="0"/>
      <dgm:spPr/>
    </dgm:pt>
    <dgm:pt modelId="{3D053FA4-9B16-4649-9D63-A1471EE866FA}" type="pres">
      <dgm:prSet presAssocID="{267E4621-20CA-644A-8E7F-302F4946606A}" presName="linNode" presStyleCnt="0"/>
      <dgm:spPr/>
    </dgm:pt>
    <dgm:pt modelId="{1AF5B2E4-63E6-1448-82B0-041F513AF02B}" type="pres">
      <dgm:prSet presAssocID="{267E4621-20CA-644A-8E7F-302F4946606A}" presName="parentText" presStyleLbl="node1" presStyleIdx="2" presStyleCnt="3">
        <dgm:presLayoutVars>
          <dgm:chMax val="1"/>
          <dgm:bulletEnabled val="1"/>
        </dgm:presLayoutVars>
      </dgm:prSet>
      <dgm:spPr/>
    </dgm:pt>
    <dgm:pt modelId="{FBC5FBA8-75E1-664A-BF52-6DFF5D893649}" type="pres">
      <dgm:prSet presAssocID="{267E4621-20CA-644A-8E7F-302F4946606A}" presName="descendantText" presStyleLbl="alignAccFollowNode1" presStyleIdx="2" presStyleCnt="3">
        <dgm:presLayoutVars>
          <dgm:bulletEnabled val="1"/>
        </dgm:presLayoutVars>
      </dgm:prSet>
      <dgm:spPr/>
    </dgm:pt>
  </dgm:ptLst>
  <dgm:cxnLst>
    <dgm:cxn modelId="{130EF40C-4F0C-824E-AA31-A3D59078B8B5}" srcId="{04A392DD-4747-9644-86BD-A187DEFAB9D4}" destId="{575985EF-CDC2-6748-8D14-A9A44537D51E}" srcOrd="0" destOrd="0" parTransId="{A7AB7D02-D61B-EE42-B04E-556AFDCE81CD}" sibTransId="{6448B809-6D56-4E44-AC2F-8383D9D0F919}"/>
    <dgm:cxn modelId="{73BF010E-50F3-4447-B9FE-5844BE2F0897}" type="presOf" srcId="{5AB159E1-CBE1-0B4B-B1F6-68F8D6AF7304}" destId="{FBC5FBA8-75E1-664A-BF52-6DFF5D893649}" srcOrd="0" destOrd="0" presId="urn:microsoft.com/office/officeart/2005/8/layout/vList5"/>
    <dgm:cxn modelId="{EB6CAF15-E0E9-A245-807D-2F297F0E609A}" srcId="{575985EF-CDC2-6748-8D14-A9A44537D51E}" destId="{2646E2F2-6617-6642-9693-7038262910A0}" srcOrd="0" destOrd="0" parTransId="{5EBEC353-0725-C044-99C5-F71B2431B01C}" sibTransId="{50EE6060-5A9C-7C41-A9B5-5834EBA6A58A}"/>
    <dgm:cxn modelId="{3145A316-F494-1B4E-88F5-CB46D8F7B80F}" type="presOf" srcId="{93F2E6E7-9A83-CD43-993C-EE8C5E67BFD1}" destId="{03C3FE97-4573-1C46-A9DE-476958BBEAFC}" srcOrd="0" destOrd="3" presId="urn:microsoft.com/office/officeart/2005/8/layout/vList5"/>
    <dgm:cxn modelId="{B6F3B31D-1850-704F-BD74-CEC007E77EA2}" srcId="{669659DC-B173-FF4D-B036-28BE8D522CCB}" destId="{4122ADE9-E728-CB47-A82F-A5326E6A6401}" srcOrd="2" destOrd="0" parTransId="{7295F494-0C48-AB42-B6C3-37CAA71546C2}" sibTransId="{6FFBEE73-2E56-7D4B-A89F-C97F41F0593E}"/>
    <dgm:cxn modelId="{5843C31E-4449-394C-8F96-24631F44754B}" type="presOf" srcId="{0A8D74E2-ED2E-AA4B-9700-4F3FEFA27AC1}" destId="{7F9D3229-6C8D-E046-AC01-A74D0FE39230}" srcOrd="0" destOrd="3" presId="urn:microsoft.com/office/officeart/2005/8/layout/vList5"/>
    <dgm:cxn modelId="{D54F9D22-87E8-0E45-947E-E84A2B2F15D7}" srcId="{04A392DD-4747-9644-86BD-A187DEFAB9D4}" destId="{267E4621-20CA-644A-8E7F-302F4946606A}" srcOrd="2" destOrd="0" parTransId="{5374CF31-2FBA-304B-8C4C-E7D7D3D0676C}" sibTransId="{041BD9E0-E566-1941-9F3F-150EE346A925}"/>
    <dgm:cxn modelId="{2464E922-174A-AE41-8A5E-5F93499EE3B9}" type="presOf" srcId="{E78A2BBD-573A-844B-8335-805CFE2A7900}" destId="{7F9D3229-6C8D-E046-AC01-A74D0FE39230}" srcOrd="0" destOrd="2" presId="urn:microsoft.com/office/officeart/2005/8/layout/vList5"/>
    <dgm:cxn modelId="{13E19D24-1FA8-4348-B267-ED632BBE3E08}" type="presOf" srcId="{AE0338D9-42F9-444A-82B9-3A2B6C899257}" destId="{03C3FE97-4573-1C46-A9DE-476958BBEAFC}" srcOrd="0" destOrd="1" presId="urn:microsoft.com/office/officeart/2005/8/layout/vList5"/>
    <dgm:cxn modelId="{5F789F24-7071-D041-B32D-8EAC451B937E}" srcId="{04A392DD-4747-9644-86BD-A187DEFAB9D4}" destId="{669659DC-B173-FF4D-B036-28BE8D522CCB}" srcOrd="1" destOrd="0" parTransId="{9A87B3A6-2B9B-CC44-8CFD-E3028248F906}" sibTransId="{6A32ACA5-9FD9-6745-82B4-D1491BC88CDD}"/>
    <dgm:cxn modelId="{B3ABA825-7203-DD45-ACF1-BD71C198D3E2}" type="presOf" srcId="{95B2017D-52BC-8A41-9BEA-4D3E47323382}" destId="{FBC5FBA8-75E1-664A-BF52-6DFF5D893649}" srcOrd="0" destOrd="1" presId="urn:microsoft.com/office/officeart/2005/8/layout/vList5"/>
    <dgm:cxn modelId="{91BC6D27-8242-CC4D-8427-3242B1FB3BE3}" type="presOf" srcId="{575985EF-CDC2-6748-8D14-A9A44537D51E}" destId="{7A96EFF2-6885-624A-BE2E-7C6AABB2FC6E}" srcOrd="0" destOrd="0" presId="urn:microsoft.com/office/officeart/2005/8/layout/vList5"/>
    <dgm:cxn modelId="{4084443D-598A-2A40-911C-53065F3D51C8}" srcId="{669659DC-B173-FF4D-B036-28BE8D522CCB}" destId="{487B36DE-56AA-6844-8040-8E433944B463}" srcOrd="0" destOrd="0" parTransId="{954ABB67-D317-3B4A-82F8-71CE07A116AC}" sibTransId="{3B2C6EAD-BF70-6E46-8D58-B63A9210F867}"/>
    <dgm:cxn modelId="{09D53844-9F64-4844-8B42-A90169EB7489}" srcId="{267E4621-20CA-644A-8E7F-302F4946606A}" destId="{47A99378-1DA8-A947-B675-C5C60C4CEB99}" srcOrd="2" destOrd="0" parTransId="{95D29299-5530-6D48-9476-69273CB17BE9}" sibTransId="{0596ACD4-01CC-3745-8B7A-57AB199326C3}"/>
    <dgm:cxn modelId="{F657AC59-23EC-4BD0-9F72-CDE77885AD80}" srcId="{669659DC-B173-FF4D-B036-28BE8D522CCB}" destId="{AE0338D9-42F9-444A-82B9-3A2B6C899257}" srcOrd="1" destOrd="0" parTransId="{EC4B4C09-A980-43E1-8A39-7E9E1D5AE0B6}" sibTransId="{E97654DD-DEAA-4B5F-99AD-B45152AEC4F8}"/>
    <dgm:cxn modelId="{D754745A-B8F8-634E-9092-75C234D49B2D}" srcId="{267E4621-20CA-644A-8E7F-302F4946606A}" destId="{5AB159E1-CBE1-0B4B-B1F6-68F8D6AF7304}" srcOrd="0" destOrd="0" parTransId="{54BC2E70-0497-584F-9A66-8D0B95EFF467}" sibTransId="{17F69B7B-8E1B-274A-A10B-D8F0A762B121}"/>
    <dgm:cxn modelId="{7E94158A-EEA1-E246-888B-AAAA8823F6A8}" srcId="{575985EF-CDC2-6748-8D14-A9A44537D51E}" destId="{0A8D74E2-ED2E-AA4B-9700-4F3FEFA27AC1}" srcOrd="3" destOrd="0" parTransId="{6FEFA9D2-9E4F-FE41-9F2E-F1B39A42937E}" sibTransId="{3F0D2EF1-2940-2048-84B1-0709EC7F4A63}"/>
    <dgm:cxn modelId="{CF0CA58E-20C2-D545-9DE7-FE079D4E5BF5}" srcId="{575985EF-CDC2-6748-8D14-A9A44537D51E}" destId="{5593A15D-9080-0247-A993-22D2878B28DB}" srcOrd="1" destOrd="0" parTransId="{FAB32155-7BCA-B84A-B042-BA1440C0CDC2}" sibTransId="{DFCE0E59-DB64-5B4D-A80B-5EAA9444ED07}"/>
    <dgm:cxn modelId="{09A67193-1871-834D-976D-BA0CD8CE2CD3}" type="presOf" srcId="{2646E2F2-6617-6642-9693-7038262910A0}" destId="{7F9D3229-6C8D-E046-AC01-A74D0FE39230}" srcOrd="0" destOrd="0" presId="urn:microsoft.com/office/officeart/2005/8/layout/vList5"/>
    <dgm:cxn modelId="{5F755693-8442-9F49-9357-674CD13DDDC2}" srcId="{575985EF-CDC2-6748-8D14-A9A44537D51E}" destId="{E78A2BBD-573A-844B-8335-805CFE2A7900}" srcOrd="2" destOrd="0" parTransId="{ECF51AE2-562C-0E48-8E78-A2D7B2FFD463}" sibTransId="{4C9E3224-AD3D-9740-86E7-20720A2243BB}"/>
    <dgm:cxn modelId="{A12F0997-35F4-A349-9E41-D81CB3E766B7}" type="presOf" srcId="{669659DC-B173-FF4D-B036-28BE8D522CCB}" destId="{4C5DE43C-1660-5C44-88C1-1196BC9A4A8E}" srcOrd="0" destOrd="0" presId="urn:microsoft.com/office/officeart/2005/8/layout/vList5"/>
    <dgm:cxn modelId="{5904E4CC-C0C4-B04D-8ED1-AD7ED60B78E2}" type="presOf" srcId="{487B36DE-56AA-6844-8040-8E433944B463}" destId="{03C3FE97-4573-1C46-A9DE-476958BBEAFC}" srcOrd="0" destOrd="0" presId="urn:microsoft.com/office/officeart/2005/8/layout/vList5"/>
    <dgm:cxn modelId="{54896BD6-E7DB-2F47-8CB4-A63243AD5334}" srcId="{669659DC-B173-FF4D-B036-28BE8D522CCB}" destId="{93F2E6E7-9A83-CD43-993C-EE8C5E67BFD1}" srcOrd="3" destOrd="0" parTransId="{F2F40370-5375-6C42-BE11-8F62DF47C2CA}" sibTransId="{2D3051FA-F0B0-D74C-BD55-D0BE09054AA3}"/>
    <dgm:cxn modelId="{67EA66D8-707D-AD4B-A465-B8F9AF6F885C}" type="presOf" srcId="{47A99378-1DA8-A947-B675-C5C60C4CEB99}" destId="{FBC5FBA8-75E1-664A-BF52-6DFF5D893649}" srcOrd="0" destOrd="2" presId="urn:microsoft.com/office/officeart/2005/8/layout/vList5"/>
    <dgm:cxn modelId="{B53CD7DC-44B2-5C46-9221-9B32B1E9D38E}" type="presOf" srcId="{4122ADE9-E728-CB47-A82F-A5326E6A6401}" destId="{03C3FE97-4573-1C46-A9DE-476958BBEAFC}" srcOrd="0" destOrd="2" presId="urn:microsoft.com/office/officeart/2005/8/layout/vList5"/>
    <dgm:cxn modelId="{29BC0EE8-7E29-6045-BC4F-4BA8D27390C7}" type="presOf" srcId="{04A392DD-4747-9644-86BD-A187DEFAB9D4}" destId="{9F1ADBA7-74F7-D644-A95C-D3CBA7765103}" srcOrd="0" destOrd="0" presId="urn:microsoft.com/office/officeart/2005/8/layout/vList5"/>
    <dgm:cxn modelId="{BBAE65EA-B30F-0840-A5DC-3C56A9082E76}" type="presOf" srcId="{267E4621-20CA-644A-8E7F-302F4946606A}" destId="{1AF5B2E4-63E6-1448-82B0-041F513AF02B}" srcOrd="0" destOrd="0" presId="urn:microsoft.com/office/officeart/2005/8/layout/vList5"/>
    <dgm:cxn modelId="{79342CF6-1C52-7242-9E54-507A1D840D8C}" srcId="{267E4621-20CA-644A-8E7F-302F4946606A}" destId="{95B2017D-52BC-8A41-9BEA-4D3E47323382}" srcOrd="1" destOrd="0" parTransId="{D81A8443-443C-C04C-BF80-04A701B8FA09}" sibTransId="{6340DD34-AF38-A94A-8DFC-05A73BFE5027}"/>
    <dgm:cxn modelId="{E7C41AFB-9949-2E46-B8B4-B5723D58A3A6}" type="presOf" srcId="{5593A15D-9080-0247-A993-22D2878B28DB}" destId="{7F9D3229-6C8D-E046-AC01-A74D0FE39230}" srcOrd="0" destOrd="1" presId="urn:microsoft.com/office/officeart/2005/8/layout/vList5"/>
    <dgm:cxn modelId="{F2A0F60F-7C18-6E43-9844-9A97C0E4601D}" type="presParOf" srcId="{9F1ADBA7-74F7-D644-A95C-D3CBA7765103}" destId="{B9B028B7-F1EC-214E-A97D-A50EB620C9AE}" srcOrd="0" destOrd="0" presId="urn:microsoft.com/office/officeart/2005/8/layout/vList5"/>
    <dgm:cxn modelId="{F1DCC2AD-8BD0-A840-AA89-DF41F1079621}" type="presParOf" srcId="{B9B028B7-F1EC-214E-A97D-A50EB620C9AE}" destId="{7A96EFF2-6885-624A-BE2E-7C6AABB2FC6E}" srcOrd="0" destOrd="0" presId="urn:microsoft.com/office/officeart/2005/8/layout/vList5"/>
    <dgm:cxn modelId="{5809BD65-552B-9D43-B4F8-A993B41D77E0}" type="presParOf" srcId="{B9B028B7-F1EC-214E-A97D-A50EB620C9AE}" destId="{7F9D3229-6C8D-E046-AC01-A74D0FE39230}" srcOrd="1" destOrd="0" presId="urn:microsoft.com/office/officeart/2005/8/layout/vList5"/>
    <dgm:cxn modelId="{768BBB06-A80D-FA44-AAE3-93C914F0F136}" type="presParOf" srcId="{9F1ADBA7-74F7-D644-A95C-D3CBA7765103}" destId="{4B8CCB66-6567-5345-9B79-9555AF0BC850}" srcOrd="1" destOrd="0" presId="urn:microsoft.com/office/officeart/2005/8/layout/vList5"/>
    <dgm:cxn modelId="{AF4A8000-74BC-EE49-ADBE-00D99CE41B8C}" type="presParOf" srcId="{9F1ADBA7-74F7-D644-A95C-D3CBA7765103}" destId="{270D416F-6B89-DA4E-8586-643D4E21C9B8}" srcOrd="2" destOrd="0" presId="urn:microsoft.com/office/officeart/2005/8/layout/vList5"/>
    <dgm:cxn modelId="{297AB97F-580A-8E45-A3B3-30806E42DA35}" type="presParOf" srcId="{270D416F-6B89-DA4E-8586-643D4E21C9B8}" destId="{4C5DE43C-1660-5C44-88C1-1196BC9A4A8E}" srcOrd="0" destOrd="0" presId="urn:microsoft.com/office/officeart/2005/8/layout/vList5"/>
    <dgm:cxn modelId="{21D1289E-CC5A-E442-958F-FEB551C46AD7}" type="presParOf" srcId="{270D416F-6B89-DA4E-8586-643D4E21C9B8}" destId="{03C3FE97-4573-1C46-A9DE-476958BBEAFC}" srcOrd="1" destOrd="0" presId="urn:microsoft.com/office/officeart/2005/8/layout/vList5"/>
    <dgm:cxn modelId="{D73CB1B6-B1CF-644A-B197-89F28C18441C}" type="presParOf" srcId="{9F1ADBA7-74F7-D644-A95C-D3CBA7765103}" destId="{C7161EA9-4A6C-F949-853D-9984804FA01A}" srcOrd="3" destOrd="0" presId="urn:microsoft.com/office/officeart/2005/8/layout/vList5"/>
    <dgm:cxn modelId="{C5CBD9E1-5834-8848-9093-4FAFD678AFA4}" type="presParOf" srcId="{9F1ADBA7-74F7-D644-A95C-D3CBA7765103}" destId="{3D053FA4-9B16-4649-9D63-A1471EE866FA}" srcOrd="4" destOrd="0" presId="urn:microsoft.com/office/officeart/2005/8/layout/vList5"/>
    <dgm:cxn modelId="{35F3A9B3-DE0F-1641-A2EA-E76D4695C681}" type="presParOf" srcId="{3D053FA4-9B16-4649-9D63-A1471EE866FA}" destId="{1AF5B2E4-63E6-1448-82B0-041F513AF02B}" srcOrd="0" destOrd="0" presId="urn:microsoft.com/office/officeart/2005/8/layout/vList5"/>
    <dgm:cxn modelId="{D886BDE4-39F3-8D47-B303-2E16C38CB684}" type="presParOf" srcId="{3D053FA4-9B16-4649-9D63-A1471EE866FA}" destId="{FBC5FBA8-75E1-664A-BF52-6DFF5D89364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77E94F-0D67-4CC8-B51A-F7E020D96C5D}"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C26C2015-BF1E-435B-91D7-657FB2F8F105}">
      <dgm:prSet/>
      <dgm:spPr>
        <a:xfrm>
          <a:off x="3090" y="244837"/>
          <a:ext cx="2452056" cy="1471233"/>
        </a:xfrm>
        <a:solidFill>
          <a:schemeClr val="accent1"/>
        </a:solidFill>
      </dgm:spPr>
      <dgm:t>
        <a:bodyPr/>
        <a:lstStyle/>
        <a:p>
          <a:pPr>
            <a:buNone/>
          </a:pPr>
          <a:r>
            <a:rPr lang="en-US">
              <a:latin typeface="Calibri" panose="020F0502020204030204"/>
              <a:ea typeface="+mn-ea"/>
              <a:cs typeface="+mn-cs"/>
            </a:rPr>
            <a:t>The students loved participating in the KTK assessment. They were challenged but enjoyed the subtests. </a:t>
          </a:r>
        </a:p>
      </dgm:t>
    </dgm:pt>
    <dgm:pt modelId="{A2A7E87D-CF5E-42A1-AFEE-9E21BD6AE2E7}" type="parTrans" cxnId="{988D15F1-E612-4738-B1A8-BE12AED9B914}">
      <dgm:prSet/>
      <dgm:spPr/>
      <dgm:t>
        <a:bodyPr/>
        <a:lstStyle/>
        <a:p>
          <a:endParaRPr lang="en-US"/>
        </a:p>
      </dgm:t>
    </dgm:pt>
    <dgm:pt modelId="{489F3992-AFC0-4DB7-A6D8-83982CF107E5}" type="sibTrans" cxnId="{988D15F1-E612-4738-B1A8-BE12AED9B914}">
      <dgm:prSet/>
      <dgm:spPr/>
      <dgm:t>
        <a:bodyPr/>
        <a:lstStyle/>
        <a:p>
          <a:endParaRPr lang="en-US"/>
        </a:p>
      </dgm:t>
    </dgm:pt>
    <dgm:pt modelId="{6193965F-7AEA-4364-9C06-056C42A8420A}">
      <dgm:prSet/>
      <dgm:spPr>
        <a:xfrm>
          <a:off x="2700353" y="244837"/>
          <a:ext cx="2452056" cy="1471233"/>
        </a:xfrm>
        <a:solidFill>
          <a:schemeClr val="accent1"/>
        </a:solidFill>
      </dgm:spPr>
      <dgm:t>
        <a:bodyPr/>
        <a:lstStyle/>
        <a:p>
          <a:pPr>
            <a:buNone/>
          </a:pPr>
          <a:r>
            <a:rPr lang="en-US">
              <a:latin typeface="Calibri" panose="020F0502020204030204"/>
              <a:ea typeface="+mn-ea"/>
              <a:cs typeface="+mn-cs"/>
            </a:rPr>
            <a:t>The German assessment was deemed feasible to administer in a physical education class in the United States. </a:t>
          </a:r>
        </a:p>
      </dgm:t>
    </dgm:pt>
    <dgm:pt modelId="{C83F28AA-AECE-4D59-960E-66972159DE2A}" type="parTrans" cxnId="{20A6066D-F483-4A87-945E-2D52D87BE46F}">
      <dgm:prSet/>
      <dgm:spPr/>
      <dgm:t>
        <a:bodyPr/>
        <a:lstStyle/>
        <a:p>
          <a:endParaRPr lang="en-US"/>
        </a:p>
      </dgm:t>
    </dgm:pt>
    <dgm:pt modelId="{58390268-0DCF-4F02-99F1-B58934ADBA6E}" type="sibTrans" cxnId="{20A6066D-F483-4A87-945E-2D52D87BE46F}">
      <dgm:prSet/>
      <dgm:spPr/>
      <dgm:t>
        <a:bodyPr/>
        <a:lstStyle/>
        <a:p>
          <a:endParaRPr lang="en-US"/>
        </a:p>
      </dgm:t>
    </dgm:pt>
    <dgm:pt modelId="{90F853F4-B592-406A-AD6E-5D6579685340}">
      <dgm:prSet/>
      <dgm:spPr>
        <a:xfrm>
          <a:off x="5397615" y="244837"/>
          <a:ext cx="2452056" cy="1471233"/>
        </a:xfrm>
        <a:solidFill>
          <a:schemeClr val="accent1"/>
        </a:solidFill>
      </dgm:spPr>
      <dgm:t>
        <a:bodyPr/>
        <a:lstStyle/>
        <a:p>
          <a:pPr>
            <a:buNone/>
          </a:pPr>
          <a:r>
            <a:rPr lang="en-US">
              <a:latin typeface="Calibri" panose="020F0502020204030204"/>
              <a:ea typeface="+mn-ea"/>
              <a:cs typeface="+mn-cs"/>
            </a:rPr>
            <a:t>Physical educators were easily trained on the four KTK subtests and able to administer the assessment during P.E. classes. </a:t>
          </a:r>
        </a:p>
      </dgm:t>
    </dgm:pt>
    <dgm:pt modelId="{07DA6066-270B-4696-854C-8BD8F52E6F77}" type="parTrans" cxnId="{2C1A5F2F-AA3E-4B8C-9998-87C609F20451}">
      <dgm:prSet/>
      <dgm:spPr/>
      <dgm:t>
        <a:bodyPr/>
        <a:lstStyle/>
        <a:p>
          <a:endParaRPr lang="en-US"/>
        </a:p>
      </dgm:t>
    </dgm:pt>
    <dgm:pt modelId="{0922232C-E73E-4D84-A92A-F63605A30E36}" type="sibTrans" cxnId="{2C1A5F2F-AA3E-4B8C-9998-87C609F20451}">
      <dgm:prSet/>
      <dgm:spPr/>
      <dgm:t>
        <a:bodyPr/>
        <a:lstStyle/>
        <a:p>
          <a:endParaRPr lang="en-US"/>
        </a:p>
      </dgm:t>
    </dgm:pt>
    <dgm:pt modelId="{7BD925B8-5B21-4F9E-A2D5-D09A711F41F6}">
      <dgm:prSet/>
      <dgm:spPr>
        <a:xfrm>
          <a:off x="8094877" y="244837"/>
          <a:ext cx="2452056" cy="1471233"/>
        </a:xfrm>
        <a:solidFill>
          <a:schemeClr val="accent1"/>
        </a:solidFill>
      </dgm:spPr>
      <dgm:t>
        <a:bodyPr/>
        <a:lstStyle/>
        <a:p>
          <a:pPr>
            <a:buNone/>
          </a:pPr>
          <a:r>
            <a:rPr lang="en-US">
              <a:latin typeface="Calibri" panose="020F0502020204030204"/>
              <a:ea typeface="+mn-ea"/>
              <a:cs typeface="+mn-cs"/>
            </a:rPr>
            <a:t>All children, typical and atypical, were able to complete the subtests in the gym demonstrating that the assessment is an inclusive tool to be used in P.E. classes. </a:t>
          </a:r>
        </a:p>
      </dgm:t>
    </dgm:pt>
    <dgm:pt modelId="{3849E4B1-D441-45DF-8C9F-3424AEFE36D8}" type="parTrans" cxnId="{666C5431-CD80-4263-A74A-28CEE42B1492}">
      <dgm:prSet/>
      <dgm:spPr/>
      <dgm:t>
        <a:bodyPr/>
        <a:lstStyle/>
        <a:p>
          <a:endParaRPr lang="en-US"/>
        </a:p>
      </dgm:t>
    </dgm:pt>
    <dgm:pt modelId="{9D7C7B1D-76BF-4DF1-BF6F-013E1AFF196E}" type="sibTrans" cxnId="{666C5431-CD80-4263-A74A-28CEE42B1492}">
      <dgm:prSet/>
      <dgm:spPr/>
      <dgm:t>
        <a:bodyPr/>
        <a:lstStyle/>
        <a:p>
          <a:endParaRPr lang="en-US"/>
        </a:p>
      </dgm:t>
    </dgm:pt>
    <dgm:pt modelId="{EB2E65E5-1A93-4A40-B532-3E6140C50E8F}">
      <dgm:prSet/>
      <dgm:spPr>
        <a:xfrm>
          <a:off x="1351721" y="1961276"/>
          <a:ext cx="2452056" cy="1471233"/>
        </a:xfrm>
        <a:solidFill>
          <a:schemeClr val="accent1"/>
        </a:solidFill>
      </dgm:spPr>
      <dgm:t>
        <a:bodyPr/>
        <a:lstStyle/>
        <a:p>
          <a:pPr>
            <a:buNone/>
          </a:pPr>
          <a:r>
            <a:rPr lang="en-US">
              <a:latin typeface="Calibri" panose="020F0502020204030204"/>
              <a:ea typeface="+mn-ea"/>
              <a:cs typeface="+mn-cs"/>
            </a:rPr>
            <a:t>Preliminary findings in a school with multiple recesses showed males were better at lateral moves than vertical moves. Females scored higher on vertical moves than lateral moves. </a:t>
          </a:r>
        </a:p>
      </dgm:t>
    </dgm:pt>
    <dgm:pt modelId="{CC13B586-232A-4D77-B50A-CF5B9EDD3DBD}" type="parTrans" cxnId="{4FAEC7F5-5FB9-49DE-A79E-796B0F131460}">
      <dgm:prSet/>
      <dgm:spPr/>
      <dgm:t>
        <a:bodyPr/>
        <a:lstStyle/>
        <a:p>
          <a:endParaRPr lang="en-US"/>
        </a:p>
      </dgm:t>
    </dgm:pt>
    <dgm:pt modelId="{1BDA8DDA-D617-47E3-9956-0E9E89AF1C9E}" type="sibTrans" cxnId="{4FAEC7F5-5FB9-49DE-A79E-796B0F131460}">
      <dgm:prSet/>
      <dgm:spPr/>
      <dgm:t>
        <a:bodyPr/>
        <a:lstStyle/>
        <a:p>
          <a:endParaRPr lang="en-US"/>
        </a:p>
      </dgm:t>
    </dgm:pt>
    <dgm:pt modelId="{00FB611B-867F-426D-8BBE-9F836FD413EA}">
      <dgm:prSet/>
      <dgm:spPr>
        <a:xfrm>
          <a:off x="4048984" y="1961276"/>
          <a:ext cx="2452056" cy="1471233"/>
        </a:xfrm>
        <a:solidFill>
          <a:schemeClr val="accent1"/>
        </a:solidFill>
      </dgm:spPr>
      <dgm:t>
        <a:bodyPr/>
        <a:lstStyle/>
        <a:p>
          <a:pPr>
            <a:buNone/>
          </a:pPr>
          <a:r>
            <a:rPr lang="en-US">
              <a:latin typeface="Calibri" panose="020F0502020204030204"/>
              <a:ea typeface="+mn-ea"/>
              <a:cs typeface="+mn-cs"/>
            </a:rPr>
            <a:t>An assessment tool like this may be instrumental in identifying lateral and vertical postural balance differences. </a:t>
          </a:r>
          <a:endParaRPr lang="en-US" b="0">
            <a:latin typeface="Calibri" panose="020F0502020204030204"/>
            <a:ea typeface="+mn-ea"/>
            <a:cs typeface="+mn-cs"/>
          </a:endParaRPr>
        </a:p>
      </dgm:t>
    </dgm:pt>
    <dgm:pt modelId="{2F8C0BFF-FB0E-4C5A-9CC3-8C635CAC7C37}" type="parTrans" cxnId="{EDFC8A4B-640B-4E3A-B971-F191E6A76216}">
      <dgm:prSet/>
      <dgm:spPr/>
      <dgm:t>
        <a:bodyPr/>
        <a:lstStyle/>
        <a:p>
          <a:endParaRPr lang="en-US"/>
        </a:p>
      </dgm:t>
    </dgm:pt>
    <dgm:pt modelId="{3AC9F2B5-CC84-4A5F-BDC4-1D913FD9E3AB}" type="sibTrans" cxnId="{EDFC8A4B-640B-4E3A-B971-F191E6A76216}">
      <dgm:prSet/>
      <dgm:spPr/>
      <dgm:t>
        <a:bodyPr/>
        <a:lstStyle/>
        <a:p>
          <a:endParaRPr lang="en-US"/>
        </a:p>
      </dgm:t>
    </dgm:pt>
    <dgm:pt modelId="{816D5102-98F4-45B8-9744-07A4FE365DF2}">
      <dgm:prSet/>
      <dgm:spPr>
        <a:xfrm>
          <a:off x="6687519" y="1970118"/>
          <a:ext cx="2452056" cy="1471233"/>
        </a:xfrm>
        <a:solidFill>
          <a:schemeClr val="accent1"/>
        </a:solidFill>
      </dgm:spPr>
      <dgm:t>
        <a:bodyPr/>
        <a:lstStyle/>
        <a:p>
          <a:pPr>
            <a:buNone/>
          </a:pPr>
          <a:r>
            <a:rPr lang="en-US" b="0">
              <a:latin typeface="Times New Roman" panose="02020603050405020304" pitchFamily="18" charset="0"/>
              <a:ea typeface="+mn-ea"/>
              <a:cs typeface="Times New Roman" panose="02020603050405020304" pitchFamily="18" charset="0"/>
            </a:rPr>
            <a:t>Next Step: Pilot Study</a:t>
          </a:r>
        </a:p>
        <a:p>
          <a:pPr>
            <a:buNone/>
          </a:pPr>
          <a:r>
            <a:rPr lang="en-US" b="0">
              <a:latin typeface="Times New Roman" panose="02020603050405020304" pitchFamily="18" charset="0"/>
              <a:ea typeface="+mn-ea"/>
              <a:cs typeface="Times New Roman" panose="02020603050405020304" pitchFamily="18" charset="0"/>
            </a:rPr>
            <a:t>Prepare physical educators to administer the KTK for ease of use and number of days needed to administer it for different groups of children.</a:t>
          </a:r>
          <a:endParaRPr lang="en-US">
            <a:latin typeface="Calibri" panose="020F0502020204030204"/>
            <a:ea typeface="+mn-ea"/>
            <a:cs typeface="+mn-cs"/>
          </a:endParaRPr>
        </a:p>
      </dgm:t>
    </dgm:pt>
    <dgm:pt modelId="{F43C105B-BE29-4D97-83A4-57FBCA31FE19}" type="parTrans" cxnId="{34851A8B-B084-46DF-BF99-0486374A842D}">
      <dgm:prSet/>
      <dgm:spPr/>
      <dgm:t>
        <a:bodyPr/>
        <a:lstStyle/>
        <a:p>
          <a:endParaRPr lang="en-US"/>
        </a:p>
      </dgm:t>
    </dgm:pt>
    <dgm:pt modelId="{570F53FC-4726-4B2D-80E5-14A639AA67B1}" type="sibTrans" cxnId="{34851A8B-B084-46DF-BF99-0486374A842D}">
      <dgm:prSet/>
      <dgm:spPr/>
      <dgm:t>
        <a:bodyPr/>
        <a:lstStyle/>
        <a:p>
          <a:endParaRPr lang="en-US"/>
        </a:p>
      </dgm:t>
    </dgm:pt>
    <dgm:pt modelId="{0A9D9BAC-6F39-4881-B103-9364FAB0EDC2}" type="pres">
      <dgm:prSet presAssocID="{DF77E94F-0D67-4CC8-B51A-F7E020D96C5D}" presName="diagram" presStyleCnt="0">
        <dgm:presLayoutVars>
          <dgm:dir/>
          <dgm:resizeHandles val="exact"/>
        </dgm:presLayoutVars>
      </dgm:prSet>
      <dgm:spPr/>
    </dgm:pt>
    <dgm:pt modelId="{B72E4DBD-F70C-4E43-B9EF-DFCA2ED928D8}" type="pres">
      <dgm:prSet presAssocID="{C26C2015-BF1E-435B-91D7-657FB2F8F105}" presName="node" presStyleLbl="node1" presStyleIdx="0" presStyleCnt="7">
        <dgm:presLayoutVars>
          <dgm:bulletEnabled val="1"/>
        </dgm:presLayoutVars>
      </dgm:prSet>
      <dgm:spPr>
        <a:prstGeom prst="rect">
          <a:avLst/>
        </a:prstGeom>
      </dgm:spPr>
    </dgm:pt>
    <dgm:pt modelId="{19AFD970-0D51-49C3-9218-D45F87339100}" type="pres">
      <dgm:prSet presAssocID="{489F3992-AFC0-4DB7-A6D8-83982CF107E5}" presName="sibTrans" presStyleCnt="0"/>
      <dgm:spPr/>
    </dgm:pt>
    <dgm:pt modelId="{64E0D118-5A5A-4950-AC55-6CB8C624D965}" type="pres">
      <dgm:prSet presAssocID="{6193965F-7AEA-4364-9C06-056C42A8420A}" presName="node" presStyleLbl="node1" presStyleIdx="1" presStyleCnt="7">
        <dgm:presLayoutVars>
          <dgm:bulletEnabled val="1"/>
        </dgm:presLayoutVars>
      </dgm:prSet>
      <dgm:spPr>
        <a:prstGeom prst="rect">
          <a:avLst/>
        </a:prstGeom>
      </dgm:spPr>
    </dgm:pt>
    <dgm:pt modelId="{938BB0B6-92D4-439D-A6B6-11F08A5A5E69}" type="pres">
      <dgm:prSet presAssocID="{58390268-0DCF-4F02-99F1-B58934ADBA6E}" presName="sibTrans" presStyleCnt="0"/>
      <dgm:spPr/>
    </dgm:pt>
    <dgm:pt modelId="{B085FEA3-80F7-4D2B-A41C-F3F8920F829A}" type="pres">
      <dgm:prSet presAssocID="{90F853F4-B592-406A-AD6E-5D6579685340}" presName="node" presStyleLbl="node1" presStyleIdx="2" presStyleCnt="7">
        <dgm:presLayoutVars>
          <dgm:bulletEnabled val="1"/>
        </dgm:presLayoutVars>
      </dgm:prSet>
      <dgm:spPr>
        <a:prstGeom prst="rect">
          <a:avLst/>
        </a:prstGeom>
      </dgm:spPr>
    </dgm:pt>
    <dgm:pt modelId="{5B37B93B-0B11-4112-83A0-EDF7E0B7886E}" type="pres">
      <dgm:prSet presAssocID="{0922232C-E73E-4D84-A92A-F63605A30E36}" presName="sibTrans" presStyleCnt="0"/>
      <dgm:spPr/>
    </dgm:pt>
    <dgm:pt modelId="{AD85FFC3-2953-4B6D-9C89-03FF753D8ED3}" type="pres">
      <dgm:prSet presAssocID="{7BD925B8-5B21-4F9E-A2D5-D09A711F41F6}" presName="node" presStyleLbl="node1" presStyleIdx="3" presStyleCnt="7">
        <dgm:presLayoutVars>
          <dgm:bulletEnabled val="1"/>
        </dgm:presLayoutVars>
      </dgm:prSet>
      <dgm:spPr>
        <a:prstGeom prst="rect">
          <a:avLst/>
        </a:prstGeom>
      </dgm:spPr>
    </dgm:pt>
    <dgm:pt modelId="{9B946531-AF9A-4CA5-A63A-CA868905D2AA}" type="pres">
      <dgm:prSet presAssocID="{9D7C7B1D-76BF-4DF1-BF6F-013E1AFF196E}" presName="sibTrans" presStyleCnt="0"/>
      <dgm:spPr/>
    </dgm:pt>
    <dgm:pt modelId="{AA884ACD-1496-4F3D-9511-66B9FD488A50}" type="pres">
      <dgm:prSet presAssocID="{EB2E65E5-1A93-4A40-B532-3E6140C50E8F}" presName="node" presStyleLbl="node1" presStyleIdx="4" presStyleCnt="7">
        <dgm:presLayoutVars>
          <dgm:bulletEnabled val="1"/>
        </dgm:presLayoutVars>
      </dgm:prSet>
      <dgm:spPr>
        <a:prstGeom prst="rect">
          <a:avLst/>
        </a:prstGeom>
      </dgm:spPr>
    </dgm:pt>
    <dgm:pt modelId="{3391B01B-97FC-48C6-A290-3FD6EFD685EC}" type="pres">
      <dgm:prSet presAssocID="{1BDA8DDA-D617-47E3-9956-0E9E89AF1C9E}" presName="sibTrans" presStyleCnt="0"/>
      <dgm:spPr/>
    </dgm:pt>
    <dgm:pt modelId="{18017FFF-FDAE-4FA8-B254-930CA20A000E}" type="pres">
      <dgm:prSet presAssocID="{00FB611B-867F-426D-8BBE-9F836FD413EA}" presName="node" presStyleLbl="node1" presStyleIdx="5" presStyleCnt="7">
        <dgm:presLayoutVars>
          <dgm:bulletEnabled val="1"/>
        </dgm:presLayoutVars>
      </dgm:prSet>
      <dgm:spPr>
        <a:prstGeom prst="rect">
          <a:avLst/>
        </a:prstGeom>
      </dgm:spPr>
    </dgm:pt>
    <dgm:pt modelId="{3B31D14C-062D-4C85-85CB-73B143D3764D}" type="pres">
      <dgm:prSet presAssocID="{3AC9F2B5-CC84-4A5F-BDC4-1D913FD9E3AB}" presName="sibTrans" presStyleCnt="0"/>
      <dgm:spPr/>
    </dgm:pt>
    <dgm:pt modelId="{A51E80CC-57FC-483F-BE45-9B8368D71BA3}" type="pres">
      <dgm:prSet presAssocID="{816D5102-98F4-45B8-9744-07A4FE365DF2}" presName="node" presStyleLbl="node1" presStyleIdx="6" presStyleCnt="7">
        <dgm:presLayoutVars>
          <dgm:bulletEnabled val="1"/>
        </dgm:presLayoutVars>
      </dgm:prSet>
      <dgm:spPr>
        <a:prstGeom prst="rect">
          <a:avLst/>
        </a:prstGeom>
      </dgm:spPr>
    </dgm:pt>
  </dgm:ptLst>
  <dgm:cxnLst>
    <dgm:cxn modelId="{850FB807-4C9F-42E2-AD00-9D0F44B53964}" type="presOf" srcId="{EB2E65E5-1A93-4A40-B532-3E6140C50E8F}" destId="{AA884ACD-1496-4F3D-9511-66B9FD488A50}" srcOrd="0" destOrd="0" presId="urn:microsoft.com/office/officeart/2005/8/layout/default"/>
    <dgm:cxn modelId="{2C1A5F2F-AA3E-4B8C-9998-87C609F20451}" srcId="{DF77E94F-0D67-4CC8-B51A-F7E020D96C5D}" destId="{90F853F4-B592-406A-AD6E-5D6579685340}" srcOrd="2" destOrd="0" parTransId="{07DA6066-270B-4696-854C-8BD8F52E6F77}" sibTransId="{0922232C-E73E-4D84-A92A-F63605A30E36}"/>
    <dgm:cxn modelId="{666C5431-CD80-4263-A74A-28CEE42B1492}" srcId="{DF77E94F-0D67-4CC8-B51A-F7E020D96C5D}" destId="{7BD925B8-5B21-4F9E-A2D5-D09A711F41F6}" srcOrd="3" destOrd="0" parTransId="{3849E4B1-D441-45DF-8C9F-3424AEFE36D8}" sibTransId="{9D7C7B1D-76BF-4DF1-BF6F-013E1AFF196E}"/>
    <dgm:cxn modelId="{9F34EF33-E15D-49C2-835D-7F1009A03D52}" type="presOf" srcId="{C26C2015-BF1E-435B-91D7-657FB2F8F105}" destId="{B72E4DBD-F70C-4E43-B9EF-DFCA2ED928D8}" srcOrd="0" destOrd="0" presId="urn:microsoft.com/office/officeart/2005/8/layout/default"/>
    <dgm:cxn modelId="{EDFC8A4B-640B-4E3A-B971-F191E6A76216}" srcId="{DF77E94F-0D67-4CC8-B51A-F7E020D96C5D}" destId="{00FB611B-867F-426D-8BBE-9F836FD413EA}" srcOrd="5" destOrd="0" parTransId="{2F8C0BFF-FB0E-4C5A-9CC3-8C635CAC7C37}" sibTransId="{3AC9F2B5-CC84-4A5F-BDC4-1D913FD9E3AB}"/>
    <dgm:cxn modelId="{20A6066D-F483-4A87-945E-2D52D87BE46F}" srcId="{DF77E94F-0D67-4CC8-B51A-F7E020D96C5D}" destId="{6193965F-7AEA-4364-9C06-056C42A8420A}" srcOrd="1" destOrd="0" parTransId="{C83F28AA-AECE-4D59-960E-66972159DE2A}" sibTransId="{58390268-0DCF-4F02-99F1-B58934ADBA6E}"/>
    <dgm:cxn modelId="{34851A8B-B084-46DF-BF99-0486374A842D}" srcId="{DF77E94F-0D67-4CC8-B51A-F7E020D96C5D}" destId="{816D5102-98F4-45B8-9744-07A4FE365DF2}" srcOrd="6" destOrd="0" parTransId="{F43C105B-BE29-4D97-83A4-57FBCA31FE19}" sibTransId="{570F53FC-4726-4B2D-80E5-14A639AA67B1}"/>
    <dgm:cxn modelId="{749B508B-21F8-47C6-88D1-48767807B926}" type="presOf" srcId="{7BD925B8-5B21-4F9E-A2D5-D09A711F41F6}" destId="{AD85FFC3-2953-4B6D-9C89-03FF753D8ED3}" srcOrd="0" destOrd="0" presId="urn:microsoft.com/office/officeart/2005/8/layout/default"/>
    <dgm:cxn modelId="{1EDE909B-E469-4582-AEAE-9E839E4E47CA}" type="presOf" srcId="{90F853F4-B592-406A-AD6E-5D6579685340}" destId="{B085FEA3-80F7-4D2B-A41C-F3F8920F829A}" srcOrd="0" destOrd="0" presId="urn:microsoft.com/office/officeart/2005/8/layout/default"/>
    <dgm:cxn modelId="{54F00F9C-E0C8-4FAC-B55A-6035FCEAA631}" type="presOf" srcId="{816D5102-98F4-45B8-9744-07A4FE365DF2}" destId="{A51E80CC-57FC-483F-BE45-9B8368D71BA3}" srcOrd="0" destOrd="0" presId="urn:microsoft.com/office/officeart/2005/8/layout/default"/>
    <dgm:cxn modelId="{9F84DAA5-187F-46CC-8876-46C98E2DD3A9}" type="presOf" srcId="{DF77E94F-0D67-4CC8-B51A-F7E020D96C5D}" destId="{0A9D9BAC-6F39-4881-B103-9364FAB0EDC2}" srcOrd="0" destOrd="0" presId="urn:microsoft.com/office/officeart/2005/8/layout/default"/>
    <dgm:cxn modelId="{F75A59C5-D904-440E-B027-36658E1F011B}" type="presOf" srcId="{00FB611B-867F-426D-8BBE-9F836FD413EA}" destId="{18017FFF-FDAE-4FA8-B254-930CA20A000E}" srcOrd="0" destOrd="0" presId="urn:microsoft.com/office/officeart/2005/8/layout/default"/>
    <dgm:cxn modelId="{E60D95EE-71FB-4DC6-B0EB-F49C5AAA7DFB}" type="presOf" srcId="{6193965F-7AEA-4364-9C06-056C42A8420A}" destId="{64E0D118-5A5A-4950-AC55-6CB8C624D965}" srcOrd="0" destOrd="0" presId="urn:microsoft.com/office/officeart/2005/8/layout/default"/>
    <dgm:cxn modelId="{988D15F1-E612-4738-B1A8-BE12AED9B914}" srcId="{DF77E94F-0D67-4CC8-B51A-F7E020D96C5D}" destId="{C26C2015-BF1E-435B-91D7-657FB2F8F105}" srcOrd="0" destOrd="0" parTransId="{A2A7E87D-CF5E-42A1-AFEE-9E21BD6AE2E7}" sibTransId="{489F3992-AFC0-4DB7-A6D8-83982CF107E5}"/>
    <dgm:cxn modelId="{4FAEC7F5-5FB9-49DE-A79E-796B0F131460}" srcId="{DF77E94F-0D67-4CC8-B51A-F7E020D96C5D}" destId="{EB2E65E5-1A93-4A40-B532-3E6140C50E8F}" srcOrd="4" destOrd="0" parTransId="{CC13B586-232A-4D77-B50A-CF5B9EDD3DBD}" sibTransId="{1BDA8DDA-D617-47E3-9956-0E9E89AF1C9E}"/>
    <dgm:cxn modelId="{8C64FB22-47C9-40F2-9B6B-131449E1F068}" type="presParOf" srcId="{0A9D9BAC-6F39-4881-B103-9364FAB0EDC2}" destId="{B72E4DBD-F70C-4E43-B9EF-DFCA2ED928D8}" srcOrd="0" destOrd="0" presId="urn:microsoft.com/office/officeart/2005/8/layout/default"/>
    <dgm:cxn modelId="{EAAFC0F2-676D-474E-8418-C711F6877D25}" type="presParOf" srcId="{0A9D9BAC-6F39-4881-B103-9364FAB0EDC2}" destId="{19AFD970-0D51-49C3-9218-D45F87339100}" srcOrd="1" destOrd="0" presId="urn:microsoft.com/office/officeart/2005/8/layout/default"/>
    <dgm:cxn modelId="{629B53E0-2DF3-493F-B558-2FEDE04E8F43}" type="presParOf" srcId="{0A9D9BAC-6F39-4881-B103-9364FAB0EDC2}" destId="{64E0D118-5A5A-4950-AC55-6CB8C624D965}" srcOrd="2" destOrd="0" presId="urn:microsoft.com/office/officeart/2005/8/layout/default"/>
    <dgm:cxn modelId="{FA57053B-0846-4098-830C-6624C5B5E1DD}" type="presParOf" srcId="{0A9D9BAC-6F39-4881-B103-9364FAB0EDC2}" destId="{938BB0B6-92D4-439D-A6B6-11F08A5A5E69}" srcOrd="3" destOrd="0" presId="urn:microsoft.com/office/officeart/2005/8/layout/default"/>
    <dgm:cxn modelId="{812F7B25-343A-4F26-9786-6C06E7FB132C}" type="presParOf" srcId="{0A9D9BAC-6F39-4881-B103-9364FAB0EDC2}" destId="{B085FEA3-80F7-4D2B-A41C-F3F8920F829A}" srcOrd="4" destOrd="0" presId="urn:microsoft.com/office/officeart/2005/8/layout/default"/>
    <dgm:cxn modelId="{A64715B2-540D-442D-A68B-B1333B7808D6}" type="presParOf" srcId="{0A9D9BAC-6F39-4881-B103-9364FAB0EDC2}" destId="{5B37B93B-0B11-4112-83A0-EDF7E0B7886E}" srcOrd="5" destOrd="0" presId="urn:microsoft.com/office/officeart/2005/8/layout/default"/>
    <dgm:cxn modelId="{C48DC27B-0E9C-4AC5-97C9-41015A68A3F1}" type="presParOf" srcId="{0A9D9BAC-6F39-4881-B103-9364FAB0EDC2}" destId="{AD85FFC3-2953-4B6D-9C89-03FF753D8ED3}" srcOrd="6" destOrd="0" presId="urn:microsoft.com/office/officeart/2005/8/layout/default"/>
    <dgm:cxn modelId="{55FC3BB3-BDAA-4DC5-B7E9-E2CA8C21906F}" type="presParOf" srcId="{0A9D9BAC-6F39-4881-B103-9364FAB0EDC2}" destId="{9B946531-AF9A-4CA5-A63A-CA868905D2AA}" srcOrd="7" destOrd="0" presId="urn:microsoft.com/office/officeart/2005/8/layout/default"/>
    <dgm:cxn modelId="{890E7727-608D-485B-9966-BC6D53CCD6D5}" type="presParOf" srcId="{0A9D9BAC-6F39-4881-B103-9364FAB0EDC2}" destId="{AA884ACD-1496-4F3D-9511-66B9FD488A50}" srcOrd="8" destOrd="0" presId="urn:microsoft.com/office/officeart/2005/8/layout/default"/>
    <dgm:cxn modelId="{C5AF9CEC-989C-452F-9F97-4805A3F80C25}" type="presParOf" srcId="{0A9D9BAC-6F39-4881-B103-9364FAB0EDC2}" destId="{3391B01B-97FC-48C6-A290-3FD6EFD685EC}" srcOrd="9" destOrd="0" presId="urn:microsoft.com/office/officeart/2005/8/layout/default"/>
    <dgm:cxn modelId="{797A8464-DB94-455A-894A-E934A8D817C5}" type="presParOf" srcId="{0A9D9BAC-6F39-4881-B103-9364FAB0EDC2}" destId="{18017FFF-FDAE-4FA8-B254-930CA20A000E}" srcOrd="10" destOrd="0" presId="urn:microsoft.com/office/officeart/2005/8/layout/default"/>
    <dgm:cxn modelId="{2747891F-18B5-4173-810B-2C5DDB2A576A}" type="presParOf" srcId="{0A9D9BAC-6F39-4881-B103-9364FAB0EDC2}" destId="{3B31D14C-062D-4C85-85CB-73B143D3764D}" srcOrd="11" destOrd="0" presId="urn:microsoft.com/office/officeart/2005/8/layout/default"/>
    <dgm:cxn modelId="{0F319E5F-18A2-46AE-8E2A-2F0683A98AB7}" type="presParOf" srcId="{0A9D9BAC-6F39-4881-B103-9364FAB0EDC2}" destId="{A51E80CC-57FC-483F-BE45-9B8368D71BA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D3229-6C8D-E046-AC01-A74D0FE39230}">
      <dsp:nvSpPr>
        <dsp:cNvPr id="0" name=""/>
        <dsp:cNvSpPr/>
      </dsp:nvSpPr>
      <dsp:spPr>
        <a:xfrm rot="5400000">
          <a:off x="8552642" y="-3371008"/>
          <a:ext cx="1669470" cy="88351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Aid in brain development</a:t>
          </a:r>
        </a:p>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Increase Lifetime Activity</a:t>
          </a:r>
        </a:p>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Unilateral, Bilateral, Contralateral</a:t>
          </a:r>
        </a:p>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No form to capture to limb movements in play</a:t>
          </a:r>
        </a:p>
      </dsp:txBody>
      <dsp:txXfrm rot="-5400000">
        <a:off x="4969788" y="293343"/>
        <a:ext cx="8753682" cy="1506476"/>
      </dsp:txXfrm>
    </dsp:sp>
    <dsp:sp modelId="{7A96EFF2-6885-624A-BE2E-7C6AABB2FC6E}">
      <dsp:nvSpPr>
        <dsp:cNvPr id="0" name=""/>
        <dsp:cNvSpPr/>
      </dsp:nvSpPr>
      <dsp:spPr>
        <a:xfrm>
          <a:off x="0" y="3161"/>
          <a:ext cx="4969788" cy="20868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Arial" panose="020B0604020202020204" pitchFamily="34" charset="0"/>
              <a:cs typeface="Arial" panose="020B0604020202020204" pitchFamily="34" charset="0"/>
            </a:rPr>
            <a:t>Research</a:t>
          </a:r>
          <a:r>
            <a:rPr lang="en-US" sz="2800" kern="1200" dirty="0">
              <a:solidFill>
                <a:schemeClr val="tx1"/>
              </a:solidFill>
              <a:latin typeface="Arial" panose="020B0604020202020204" pitchFamily="34" charset="0"/>
              <a:cs typeface="Arial" panose="020B0604020202020204" pitchFamily="34" charset="0"/>
            </a:rPr>
            <a:t> </a:t>
          </a:r>
        </a:p>
        <a:p>
          <a:pPr marL="0" lvl="0" indent="0" algn="ctr" defTabSz="1244600">
            <a:lnSpc>
              <a:spcPct val="90000"/>
            </a:lnSpc>
            <a:spcBef>
              <a:spcPct val="0"/>
            </a:spcBef>
            <a:spcAft>
              <a:spcPct val="35000"/>
            </a:spcAft>
            <a:buNone/>
          </a:pPr>
          <a:r>
            <a:rPr lang="en-US" sz="2800" kern="1200" dirty="0">
              <a:solidFill>
                <a:schemeClr val="tx1"/>
              </a:solidFill>
              <a:latin typeface="Arial" panose="020B0604020202020204" pitchFamily="34" charset="0"/>
              <a:cs typeface="Arial" panose="020B0604020202020204" pitchFamily="34" charset="0"/>
            </a:rPr>
            <a:t>fundamental movements</a:t>
          </a:r>
        </a:p>
      </dsp:txBody>
      <dsp:txXfrm>
        <a:off x="101871" y="105032"/>
        <a:ext cx="4766046" cy="1883096"/>
      </dsp:txXfrm>
    </dsp:sp>
    <dsp:sp modelId="{03C3FE97-4573-1C46-A9DE-476958BBEAFC}">
      <dsp:nvSpPr>
        <dsp:cNvPr id="0" name=""/>
        <dsp:cNvSpPr/>
      </dsp:nvSpPr>
      <dsp:spPr>
        <a:xfrm rot="5400000">
          <a:off x="8358967" y="-1179828"/>
          <a:ext cx="2056821" cy="88351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IRB approval</a:t>
          </a:r>
        </a:p>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Permission Granted, Teachers made aware</a:t>
          </a:r>
        </a:p>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Translated observed activities to Movement Patterns</a:t>
          </a:r>
        </a:p>
        <a:p>
          <a:pPr marL="228600" lvl="1" indent="-228600" algn="l" defTabSz="1022350">
            <a:lnSpc>
              <a:spcPct val="90000"/>
            </a:lnSpc>
            <a:spcBef>
              <a:spcPct val="0"/>
            </a:spcBef>
            <a:spcAft>
              <a:spcPct val="15000"/>
            </a:spcAft>
            <a:buChar char="•"/>
          </a:pPr>
          <a:r>
            <a:rPr lang="en-US" sz="2300" b="1" kern="1200" dirty="0">
              <a:latin typeface="Arial" panose="020B0604020202020204" pitchFamily="34" charset="0"/>
              <a:cs typeface="Arial" panose="020B0604020202020204" pitchFamily="34" charset="0"/>
            </a:rPr>
            <a:t>Reliability of Form</a:t>
          </a:r>
        </a:p>
      </dsp:txBody>
      <dsp:txXfrm rot="-5400000">
        <a:off x="4969788" y="2309757"/>
        <a:ext cx="8734773" cy="1856009"/>
      </dsp:txXfrm>
    </dsp:sp>
    <dsp:sp modelId="{4C5DE43C-1660-5C44-88C1-1196BC9A4A8E}">
      <dsp:nvSpPr>
        <dsp:cNvPr id="0" name=""/>
        <dsp:cNvSpPr/>
      </dsp:nvSpPr>
      <dsp:spPr>
        <a:xfrm>
          <a:off x="0" y="2194341"/>
          <a:ext cx="4969788" cy="20868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Arial" panose="020B0604020202020204" pitchFamily="34" charset="0"/>
              <a:cs typeface="Arial" panose="020B0604020202020204" pitchFamily="34" charset="0"/>
            </a:rPr>
            <a:t>Observations</a:t>
          </a:r>
          <a:r>
            <a:rPr lang="en-US" sz="2800" b="0" kern="1200" dirty="0">
              <a:solidFill>
                <a:schemeClr val="tx1"/>
              </a:solidFill>
              <a:latin typeface="Arial" panose="020B0604020202020204" pitchFamily="34" charset="0"/>
              <a:cs typeface="Arial" panose="020B0604020202020204" pitchFamily="34" charset="0"/>
            </a:rPr>
            <a:t>:</a:t>
          </a:r>
        </a:p>
        <a:p>
          <a:pPr marL="0" lvl="0" indent="0" algn="ctr" defTabSz="1244600">
            <a:lnSpc>
              <a:spcPct val="90000"/>
            </a:lnSpc>
            <a:spcBef>
              <a:spcPct val="0"/>
            </a:spcBef>
            <a:spcAft>
              <a:spcPct val="35000"/>
            </a:spcAft>
            <a:buNone/>
          </a:pPr>
          <a:r>
            <a:rPr lang="en-US" sz="2800" b="1" kern="1200" dirty="0">
              <a:solidFill>
                <a:schemeClr val="tx1"/>
              </a:solidFill>
              <a:latin typeface="Arial" panose="020B0604020202020204" pitchFamily="34" charset="0"/>
              <a:cs typeface="Arial" panose="020B0604020202020204" pitchFamily="34" charset="0"/>
            </a:rPr>
            <a:t> </a:t>
          </a:r>
          <a:r>
            <a:rPr lang="en-US" sz="2800" kern="1200" dirty="0">
              <a:solidFill>
                <a:schemeClr val="tx1"/>
              </a:solidFill>
              <a:latin typeface="Arial" panose="020B0604020202020204" pitchFamily="34" charset="0"/>
              <a:cs typeface="Arial" panose="020B0604020202020204" pitchFamily="34" charset="0"/>
            </a:rPr>
            <a:t>type/frequency of movements</a:t>
          </a:r>
        </a:p>
      </dsp:txBody>
      <dsp:txXfrm>
        <a:off x="101871" y="2296212"/>
        <a:ext cx="4766046" cy="1883096"/>
      </dsp:txXfrm>
    </dsp:sp>
    <dsp:sp modelId="{FBC5FBA8-75E1-664A-BF52-6DFF5D893649}">
      <dsp:nvSpPr>
        <dsp:cNvPr id="0" name=""/>
        <dsp:cNvSpPr/>
      </dsp:nvSpPr>
      <dsp:spPr>
        <a:xfrm rot="5400000">
          <a:off x="8552642" y="1011351"/>
          <a:ext cx="1669470" cy="88351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3 Minute Scan</a:t>
          </a:r>
        </a:p>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Snap Shot Style (+/- 20 sec) </a:t>
          </a:r>
        </a:p>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Specific Scan Order</a:t>
          </a:r>
        </a:p>
      </dsp:txBody>
      <dsp:txXfrm rot="-5400000">
        <a:off x="4969788" y="4675703"/>
        <a:ext cx="8753682" cy="1506476"/>
      </dsp:txXfrm>
    </dsp:sp>
    <dsp:sp modelId="{1AF5B2E4-63E6-1448-82B0-041F513AF02B}">
      <dsp:nvSpPr>
        <dsp:cNvPr id="0" name=""/>
        <dsp:cNvSpPr/>
      </dsp:nvSpPr>
      <dsp:spPr>
        <a:xfrm>
          <a:off x="0" y="4385521"/>
          <a:ext cx="4969788" cy="20868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Arial" panose="020B0604020202020204" pitchFamily="34" charset="0"/>
              <a:cs typeface="Arial" panose="020B0604020202020204" pitchFamily="34" charset="0"/>
            </a:rPr>
            <a:t>Creation of </a:t>
          </a:r>
        </a:p>
        <a:p>
          <a:pPr marL="0" lvl="0" indent="0" algn="ctr" defTabSz="1244600">
            <a:lnSpc>
              <a:spcPct val="90000"/>
            </a:lnSpc>
            <a:spcBef>
              <a:spcPct val="0"/>
            </a:spcBef>
            <a:spcAft>
              <a:spcPct val="35000"/>
            </a:spcAft>
            <a:buNone/>
          </a:pPr>
          <a:r>
            <a:rPr lang="en-US" sz="2800" b="0" i="1" kern="1200" dirty="0">
              <a:solidFill>
                <a:schemeClr val="tx1"/>
              </a:solidFill>
              <a:latin typeface="Arial" panose="020B0604020202020204" pitchFamily="34" charset="0"/>
              <a:cs typeface="Arial" panose="020B0604020202020204" pitchFamily="34" charset="0"/>
            </a:rPr>
            <a:t>Movement Pattern </a:t>
          </a:r>
        </a:p>
        <a:p>
          <a:pPr marL="0" lvl="0" indent="0" algn="ctr" defTabSz="1244600">
            <a:lnSpc>
              <a:spcPct val="90000"/>
            </a:lnSpc>
            <a:spcBef>
              <a:spcPct val="0"/>
            </a:spcBef>
            <a:spcAft>
              <a:spcPct val="35000"/>
            </a:spcAft>
            <a:buNone/>
          </a:pPr>
          <a:r>
            <a:rPr lang="en-US" sz="2800" b="0" i="1" kern="1200" dirty="0">
              <a:solidFill>
                <a:schemeClr val="tx1"/>
              </a:solidFill>
              <a:latin typeface="Arial" panose="020B0604020202020204" pitchFamily="34" charset="0"/>
              <a:cs typeface="Arial" panose="020B0604020202020204" pitchFamily="34" charset="0"/>
            </a:rPr>
            <a:t>Observation Form</a:t>
          </a:r>
          <a:endParaRPr lang="en-US" sz="2800" b="0" kern="1200" dirty="0">
            <a:solidFill>
              <a:schemeClr val="tx1"/>
            </a:solidFill>
            <a:latin typeface="Arial" panose="020B0604020202020204" pitchFamily="34" charset="0"/>
            <a:cs typeface="Arial" panose="020B0604020202020204" pitchFamily="34" charset="0"/>
          </a:endParaRPr>
        </a:p>
      </dsp:txBody>
      <dsp:txXfrm>
        <a:off x="101871" y="4487392"/>
        <a:ext cx="4766046" cy="1883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E4DBD-F70C-4E43-B9EF-DFCA2ED928D8}">
      <dsp:nvSpPr>
        <dsp:cNvPr id="0" name=""/>
        <dsp:cNvSpPr/>
      </dsp:nvSpPr>
      <dsp:spPr>
        <a:xfrm>
          <a:off x="3857" y="269129"/>
          <a:ext cx="3060382" cy="183622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The students loved participating in the KTK assessment. They were challenged but enjoyed the subtests. </a:t>
          </a:r>
        </a:p>
      </dsp:txBody>
      <dsp:txXfrm>
        <a:off x="3857" y="269129"/>
        <a:ext cx="3060382" cy="1836229"/>
      </dsp:txXfrm>
    </dsp:sp>
    <dsp:sp modelId="{64E0D118-5A5A-4950-AC55-6CB8C624D965}">
      <dsp:nvSpPr>
        <dsp:cNvPr id="0" name=""/>
        <dsp:cNvSpPr/>
      </dsp:nvSpPr>
      <dsp:spPr>
        <a:xfrm>
          <a:off x="3370278" y="269129"/>
          <a:ext cx="3060382" cy="183622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The German assessment was deemed feasible to administer in a physical education class in the United States. </a:t>
          </a:r>
        </a:p>
      </dsp:txBody>
      <dsp:txXfrm>
        <a:off x="3370278" y="269129"/>
        <a:ext cx="3060382" cy="1836229"/>
      </dsp:txXfrm>
    </dsp:sp>
    <dsp:sp modelId="{B085FEA3-80F7-4D2B-A41C-F3F8920F829A}">
      <dsp:nvSpPr>
        <dsp:cNvPr id="0" name=""/>
        <dsp:cNvSpPr/>
      </dsp:nvSpPr>
      <dsp:spPr>
        <a:xfrm>
          <a:off x="6736699" y="269129"/>
          <a:ext cx="3060382" cy="183622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Physical educators were easily trained on the four KTK subtests and able to administer the assessment during P.E. classes. </a:t>
          </a:r>
        </a:p>
      </dsp:txBody>
      <dsp:txXfrm>
        <a:off x="6736699" y="269129"/>
        <a:ext cx="3060382" cy="1836229"/>
      </dsp:txXfrm>
    </dsp:sp>
    <dsp:sp modelId="{AD85FFC3-2953-4B6D-9C89-03FF753D8ED3}">
      <dsp:nvSpPr>
        <dsp:cNvPr id="0" name=""/>
        <dsp:cNvSpPr/>
      </dsp:nvSpPr>
      <dsp:spPr>
        <a:xfrm>
          <a:off x="10103119" y="269129"/>
          <a:ext cx="3060382" cy="183622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All children, typical and atypical, were able to complete the subtests in the gym demonstrating that the assessment is an inclusive tool to be used in P.E. classes. </a:t>
          </a:r>
        </a:p>
      </dsp:txBody>
      <dsp:txXfrm>
        <a:off x="10103119" y="269129"/>
        <a:ext cx="3060382" cy="1836229"/>
      </dsp:txXfrm>
    </dsp:sp>
    <dsp:sp modelId="{AA884ACD-1496-4F3D-9511-66B9FD488A50}">
      <dsp:nvSpPr>
        <dsp:cNvPr id="0" name=""/>
        <dsp:cNvSpPr/>
      </dsp:nvSpPr>
      <dsp:spPr>
        <a:xfrm>
          <a:off x="1687068" y="2411397"/>
          <a:ext cx="3060382" cy="183622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Preliminary findings in a school with multiple recesses showed males were better at lateral moves than vertical moves. Females scored higher on vertical moves than lateral moves. </a:t>
          </a:r>
        </a:p>
      </dsp:txBody>
      <dsp:txXfrm>
        <a:off x="1687068" y="2411397"/>
        <a:ext cx="3060382" cy="1836229"/>
      </dsp:txXfrm>
    </dsp:sp>
    <dsp:sp modelId="{18017FFF-FDAE-4FA8-B254-930CA20A000E}">
      <dsp:nvSpPr>
        <dsp:cNvPr id="0" name=""/>
        <dsp:cNvSpPr/>
      </dsp:nvSpPr>
      <dsp:spPr>
        <a:xfrm>
          <a:off x="5053488" y="2411397"/>
          <a:ext cx="3060382" cy="183622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a:ea typeface="+mn-ea"/>
              <a:cs typeface="+mn-cs"/>
            </a:rPr>
            <a:t>An assessment tool like this may be instrumental in identifying lateral and vertical postural balance differences. </a:t>
          </a:r>
          <a:endParaRPr lang="en-US" sz="1700" b="0" kern="1200">
            <a:latin typeface="Calibri" panose="020F0502020204030204"/>
            <a:ea typeface="+mn-ea"/>
            <a:cs typeface="+mn-cs"/>
          </a:endParaRPr>
        </a:p>
      </dsp:txBody>
      <dsp:txXfrm>
        <a:off x="5053488" y="2411397"/>
        <a:ext cx="3060382" cy="1836229"/>
      </dsp:txXfrm>
    </dsp:sp>
    <dsp:sp modelId="{A51E80CC-57FC-483F-BE45-9B8368D71BA3}">
      <dsp:nvSpPr>
        <dsp:cNvPr id="0" name=""/>
        <dsp:cNvSpPr/>
      </dsp:nvSpPr>
      <dsp:spPr>
        <a:xfrm>
          <a:off x="8419909" y="2411397"/>
          <a:ext cx="3060382" cy="183622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a:latin typeface="Times New Roman" panose="02020603050405020304" pitchFamily="18" charset="0"/>
              <a:ea typeface="+mn-ea"/>
              <a:cs typeface="Times New Roman" panose="02020603050405020304" pitchFamily="18" charset="0"/>
            </a:rPr>
            <a:t>Next Step: Pilot Study</a:t>
          </a:r>
        </a:p>
        <a:p>
          <a:pPr marL="0" lvl="0" indent="0" algn="ctr" defTabSz="755650">
            <a:lnSpc>
              <a:spcPct val="90000"/>
            </a:lnSpc>
            <a:spcBef>
              <a:spcPct val="0"/>
            </a:spcBef>
            <a:spcAft>
              <a:spcPct val="35000"/>
            </a:spcAft>
            <a:buNone/>
          </a:pPr>
          <a:r>
            <a:rPr lang="en-US" sz="1700" b="0" kern="1200">
              <a:latin typeface="Times New Roman" panose="02020603050405020304" pitchFamily="18" charset="0"/>
              <a:ea typeface="+mn-ea"/>
              <a:cs typeface="Times New Roman" panose="02020603050405020304" pitchFamily="18" charset="0"/>
            </a:rPr>
            <a:t>Prepare physical educators to administer the KTK for ease of use and number of days needed to administer it for different groups of children.</a:t>
          </a:r>
          <a:endParaRPr lang="en-US" sz="1700" kern="1200">
            <a:latin typeface="Calibri" panose="020F0502020204030204"/>
            <a:ea typeface="+mn-ea"/>
            <a:cs typeface="+mn-cs"/>
          </a:endParaRPr>
        </a:p>
      </dsp:txBody>
      <dsp:txXfrm>
        <a:off x="8419909" y="2411397"/>
        <a:ext cx="3060382" cy="183622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0.21908</cdr:x>
      <cdr:y>0.18422</cdr:y>
    </cdr:from>
    <cdr:to>
      <cdr:x>0.34637</cdr:x>
      <cdr:y>0.27918</cdr:y>
    </cdr:to>
    <cdr:sp macro="" textlink="">
      <cdr:nvSpPr>
        <cdr:cNvPr id="2" name="TextBox 1"/>
        <cdr:cNvSpPr txBox="1"/>
      </cdr:nvSpPr>
      <cdr:spPr>
        <a:xfrm xmlns:a="http://schemas.openxmlformats.org/drawingml/2006/main">
          <a:off x="1197461" y="776525"/>
          <a:ext cx="695761" cy="4002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0.44355</cdr:x>
      <cdr:y>0.40504</cdr:y>
    </cdr:from>
    <cdr:to>
      <cdr:x>0.53216</cdr:x>
      <cdr:y>0.5</cdr:y>
    </cdr:to>
    <cdr:sp macro="" textlink="">
      <cdr:nvSpPr>
        <cdr:cNvPr id="2" name="TextBox 1"/>
        <cdr:cNvSpPr txBox="1"/>
      </cdr:nvSpPr>
      <cdr:spPr>
        <a:xfrm xmlns:a="http://schemas.openxmlformats.org/drawingml/2006/main">
          <a:off x="2436673" y="1611718"/>
          <a:ext cx="486780" cy="3778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rPr>
            <a:t>**</a:t>
          </a:r>
        </a:p>
      </cdr:txBody>
    </cdr:sp>
  </cdr:relSizeAnchor>
  <cdr:relSizeAnchor xmlns:cdr="http://schemas.openxmlformats.org/drawingml/2006/chartDrawing">
    <cdr:from>
      <cdr:x>0.8919</cdr:x>
      <cdr:y>0.40504</cdr:y>
    </cdr:from>
    <cdr:to>
      <cdr:x>0.98051</cdr:x>
      <cdr:y>0.5</cdr:y>
    </cdr:to>
    <cdr:sp macro="" textlink="">
      <cdr:nvSpPr>
        <cdr:cNvPr id="4" name="TextBox 1"/>
        <cdr:cNvSpPr txBox="1"/>
      </cdr:nvSpPr>
      <cdr:spPr>
        <a:xfrm xmlns:a="http://schemas.openxmlformats.org/drawingml/2006/main">
          <a:off x="4706289" y="1611718"/>
          <a:ext cx="467569" cy="3778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tx1"/>
              </a:solidFill>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03109-BA70-43FE-9637-0EF6F65D905D}"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7B434-991D-4F99-9FC0-4689350DF8A4}" type="slidenum">
              <a:rPr lang="en-US" smtClean="0"/>
              <a:t>‹#›</a:t>
            </a:fld>
            <a:endParaRPr lang="en-US"/>
          </a:p>
        </p:txBody>
      </p:sp>
    </p:spTree>
    <p:extLst>
      <p:ext uri="{BB962C8B-B14F-4D97-AF65-F5344CB8AC3E}">
        <p14:creationId xmlns:p14="http://schemas.microsoft.com/office/powerpoint/2010/main" val="4482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Leading</a:t>
            </a:r>
            <a:r>
              <a:rPr lang="en-US" baseline="0" dirty="0"/>
              <a:t> health concern of this generation of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Steadily increasing over last 30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Obese children will become obese adolescents and adults </a:t>
            </a:r>
            <a:r>
              <a:rPr lang="en-US" sz="800" dirty="0"/>
              <a:t>(Simmonds et al., 2016)</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99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a:t>
            </a:r>
            <a:r>
              <a:rPr lang="en-US" baseline="0" dirty="0"/>
              <a:t> have 2 explanations</a:t>
            </a:r>
          </a:p>
          <a:p>
            <a:endParaRPr lang="en-US" baseline="0" dirty="0"/>
          </a:p>
          <a:p>
            <a:r>
              <a:rPr lang="en-US" baseline="0" dirty="0"/>
              <a:t>Longitudinal intervention effects</a:t>
            </a:r>
          </a:p>
          <a:p>
            <a:endParaRPr lang="en-US" baseline="0" dirty="0"/>
          </a:p>
          <a:p>
            <a:r>
              <a:rPr lang="en-US" baseline="0" dirty="0"/>
              <a:t>Outside variables that could </a:t>
            </a:r>
            <a:r>
              <a:rPr lang="en-US" baseline="0" dirty="0" err="1"/>
              <a:t>cuase</a:t>
            </a:r>
            <a:r>
              <a:rPr lang="en-US" baseline="0" dirty="0"/>
              <a:t> this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454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a:t>
            </a:r>
            <a:r>
              <a:rPr lang="en-US" baseline="0" dirty="0"/>
              <a:t> minute group benefited the most from the increase in recess</a:t>
            </a:r>
          </a:p>
          <a:p>
            <a:r>
              <a:rPr lang="en-US" baseline="0" dirty="0"/>
              <a:t>4</a:t>
            </a:r>
            <a:r>
              <a:rPr lang="en-US" baseline="30000" dirty="0"/>
              <a:t>th</a:t>
            </a:r>
            <a:r>
              <a:rPr lang="en-US" baseline="0" dirty="0"/>
              <a:t> grade had some conflicting issues</a:t>
            </a:r>
          </a:p>
          <a:p>
            <a:r>
              <a:rPr lang="en-US" baseline="0" dirty="0"/>
              <a:t>If 4</a:t>
            </a:r>
            <a:r>
              <a:rPr lang="en-US" baseline="30000" dirty="0"/>
              <a:t>th</a:t>
            </a:r>
            <a:r>
              <a:rPr lang="en-US" baseline="0" dirty="0"/>
              <a:t> grade group had full 60 minutes, will have similar results as 3</a:t>
            </a:r>
            <a:r>
              <a:rPr lang="en-US" baseline="30000" dirty="0"/>
              <a:t>rd</a:t>
            </a:r>
            <a:r>
              <a:rPr lang="en-US" baseline="0" dirty="0"/>
              <a:t> grade</a:t>
            </a:r>
          </a:p>
          <a:p>
            <a:endParaRPr lang="en-US" baseline="0" dirty="0"/>
          </a:p>
          <a:p>
            <a:r>
              <a:rPr lang="en-US" baseline="0" dirty="0"/>
              <a:t>Model bad fit for the model</a:t>
            </a:r>
          </a:p>
          <a:p>
            <a:endParaRPr lang="en-US" baseline="0" dirty="0"/>
          </a:p>
          <a:p>
            <a:r>
              <a:rPr lang="en-US" baseline="0" dirty="0"/>
              <a:t>Both groups getting more than the recommended 60 during school alone</a:t>
            </a:r>
          </a:p>
          <a:p>
            <a:endParaRPr lang="en-US" baseline="0" dirty="0"/>
          </a:p>
          <a:p>
            <a:r>
              <a:rPr lang="en-US" baseline="0" dirty="0"/>
              <a:t>Play environment had a huge influence on the types of activities children engaged in, especially in older children and females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91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 schools</a:t>
            </a:r>
            <a:r>
              <a:rPr lang="en-US" baseline="0" dirty="0"/>
              <a:t> need it, but everyone does</a:t>
            </a:r>
          </a:p>
          <a:p>
            <a:endParaRPr lang="en-US" baseline="0" dirty="0"/>
          </a:p>
          <a:p>
            <a:r>
              <a:rPr lang="en-US" baseline="0" dirty="0"/>
              <a:t>Recess needs to be viewed as an essential part of the school day</a:t>
            </a:r>
          </a:p>
          <a:p>
            <a:endParaRPr lang="en-US" baseline="0" dirty="0"/>
          </a:p>
          <a:p>
            <a:r>
              <a:rPr lang="en-US" baseline="0" dirty="0"/>
              <a:t>Need mandates for recess time</a:t>
            </a:r>
          </a:p>
          <a:p>
            <a:endParaRPr lang="en-US" baseline="0" dirty="0"/>
          </a:p>
          <a:p>
            <a:r>
              <a:rPr lang="en-US" baseline="0" dirty="0"/>
              <a:t>Need to start taking the health of children more seriously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740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26</a:t>
            </a:fld>
            <a:endParaRPr lang="en-US"/>
          </a:p>
        </p:txBody>
      </p:sp>
    </p:spTree>
    <p:extLst>
      <p:ext uri="{BB962C8B-B14F-4D97-AF65-F5344CB8AC3E}">
        <p14:creationId xmlns:p14="http://schemas.microsoft.com/office/powerpoint/2010/main" val="284013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27</a:t>
            </a:fld>
            <a:endParaRPr lang="en-US"/>
          </a:p>
        </p:txBody>
      </p:sp>
    </p:spTree>
    <p:extLst>
      <p:ext uri="{BB962C8B-B14F-4D97-AF65-F5344CB8AC3E}">
        <p14:creationId xmlns:p14="http://schemas.microsoft.com/office/powerpoint/2010/main" val="2563657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28</a:t>
            </a:fld>
            <a:endParaRPr lang="en-US"/>
          </a:p>
        </p:txBody>
      </p:sp>
    </p:spTree>
    <p:extLst>
      <p:ext uri="{BB962C8B-B14F-4D97-AF65-F5344CB8AC3E}">
        <p14:creationId xmlns:p14="http://schemas.microsoft.com/office/powerpoint/2010/main" val="1714485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Male and Female were captured very well.</a:t>
            </a:r>
          </a:p>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29</a:t>
            </a:fld>
            <a:endParaRPr lang="en-US"/>
          </a:p>
        </p:txBody>
      </p:sp>
    </p:spTree>
    <p:extLst>
      <p:ext uri="{BB962C8B-B14F-4D97-AF65-F5344CB8AC3E}">
        <p14:creationId xmlns:p14="http://schemas.microsoft.com/office/powerpoint/2010/main" val="410813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Reliability is a very important aspect. So each step of the form, I would take other individuals out to make sure we were seeing the same thing. At each stage of the form it was reliant across observations. Therefore we had 2 big difference in form as we came to the final product. the main issue we wanted to face first to make sure the form was going to </a:t>
            </a:r>
          </a:p>
          <a:p>
            <a:endParaRPr lang="en-US" dirty="0"/>
          </a:p>
          <a:p>
            <a:r>
              <a:rPr lang="en-US" dirty="0"/>
              <a:t>Mastering or participating in FMS are shown to increase both activity levels now and for lifetime activity, countering inactivity and aiding in brain neuro pathway development and stimulation. So, what basic movements are required for FMS, and to what degree are they seen in Unstructured Play? </a:t>
            </a:r>
          </a:p>
          <a:p>
            <a:endParaRPr lang="en-US" dirty="0"/>
          </a:p>
          <a:p>
            <a:r>
              <a:rPr lang="en-US" dirty="0"/>
              <a:t>Creation</a:t>
            </a:r>
            <a:r>
              <a:rPr lang="en-US" baseline="0" dirty="0"/>
              <a:t> of Movement – reliability – this is where you will talk about Dave &amp; Daryl?</a:t>
            </a:r>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30</a:t>
            </a:fld>
            <a:endParaRPr lang="en-US"/>
          </a:p>
        </p:txBody>
      </p:sp>
    </p:spTree>
    <p:extLst>
      <p:ext uri="{BB962C8B-B14F-4D97-AF65-F5344CB8AC3E}">
        <p14:creationId xmlns:p14="http://schemas.microsoft.com/office/powerpoint/2010/main" val="2797497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Lower Bias / Raise Reliability</a:t>
            </a:r>
          </a:p>
          <a:p>
            <a:pPr lvl="0"/>
            <a:endParaRPr lang="en-US" sz="1200" b="0" dirty="0"/>
          </a:p>
          <a:p>
            <a:pPr lvl="0"/>
            <a:r>
              <a:rPr lang="en-US" sz="1200" b="0" dirty="0"/>
              <a:t>3 Minute Scan</a:t>
            </a:r>
          </a:p>
          <a:p>
            <a:pPr lvl="0"/>
            <a:endParaRPr lang="en-US" sz="1200" b="0" dirty="0"/>
          </a:p>
          <a:p>
            <a:pPr lvl="0"/>
            <a:r>
              <a:rPr lang="en-US" sz="1200" b="0" dirty="0"/>
              <a:t>Snap Shot Style (+/- 5 sec) </a:t>
            </a:r>
          </a:p>
          <a:p>
            <a:pPr lvl="0"/>
            <a:endParaRPr lang="en-US" sz="1200" b="0" dirty="0"/>
          </a:p>
          <a:p>
            <a:pPr lvl="0"/>
            <a:r>
              <a:rPr lang="en-US" sz="1200" b="0" dirty="0"/>
              <a:t>Order: Structures, area around structures, open field, swing sets </a:t>
            </a:r>
          </a:p>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31</a:t>
            </a:fld>
            <a:endParaRPr lang="en-US"/>
          </a:p>
        </p:txBody>
      </p:sp>
    </p:spTree>
    <p:extLst>
      <p:ext uri="{BB962C8B-B14F-4D97-AF65-F5344CB8AC3E}">
        <p14:creationId xmlns:p14="http://schemas.microsoft.com/office/powerpoint/2010/main" val="65969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 0.05, **P &lt; 0.01, ***P&lt; 0.001</a:t>
            </a:r>
          </a:p>
          <a:p>
            <a:endParaRPr lang="en-US" dirty="0"/>
          </a:p>
          <a:p>
            <a:r>
              <a:rPr lang="en-US" dirty="0"/>
              <a:t>Non: P= 0.3594</a:t>
            </a:r>
          </a:p>
          <a:p>
            <a:r>
              <a:rPr lang="en-US" dirty="0"/>
              <a:t>Uni: P= 0.0069</a:t>
            </a:r>
          </a:p>
          <a:p>
            <a:r>
              <a:rPr lang="en-US" dirty="0"/>
              <a:t>Bi: P= 0.0047</a:t>
            </a:r>
          </a:p>
          <a:p>
            <a:r>
              <a:rPr lang="en-US" dirty="0"/>
              <a:t>Contra: P= 0.00009</a:t>
            </a:r>
          </a:p>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33</a:t>
            </a:fld>
            <a:endParaRPr lang="en-US"/>
          </a:p>
        </p:txBody>
      </p:sp>
    </p:spTree>
    <p:extLst>
      <p:ext uri="{BB962C8B-B14F-4D97-AF65-F5344CB8AC3E}">
        <p14:creationId xmlns:p14="http://schemas.microsoft.com/office/powerpoint/2010/main" val="259967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Sedentary</a:t>
            </a:r>
            <a:r>
              <a:rPr lang="en-US" baseline="0" dirty="0"/>
              <a:t> </a:t>
            </a:r>
            <a:r>
              <a:rPr lang="en-US" baseline="0" dirty="0" err="1"/>
              <a:t>behvaiors</a:t>
            </a:r>
            <a:r>
              <a:rPr lang="en-US" baseline="0" dirty="0"/>
              <a:t> and lack of physical activity at all time highs</a:t>
            </a:r>
          </a:p>
          <a:p>
            <a:endParaRPr lang="en-US" baseline="0" dirty="0"/>
          </a:p>
          <a:p>
            <a:r>
              <a:rPr lang="en-US" baseline="0" dirty="0"/>
              <a:t>Technology is a huge issue with the health of children</a:t>
            </a:r>
          </a:p>
          <a:p>
            <a:r>
              <a:rPr lang="en-US" baseline="0" dirty="0"/>
              <a:t>Also sedentary in school</a:t>
            </a:r>
          </a:p>
          <a:p>
            <a:endParaRPr lang="en-US" baseline="0" dirty="0"/>
          </a:p>
          <a:p>
            <a:r>
              <a:rPr lang="en-US" baseline="0" dirty="0"/>
              <a:t>Females</a:t>
            </a:r>
          </a:p>
          <a:p>
            <a:r>
              <a:rPr lang="en-US" baseline="0" dirty="0"/>
              <a:t>Race</a:t>
            </a:r>
          </a:p>
          <a:p>
            <a:r>
              <a:rPr lang="en-US" baseline="0" dirty="0"/>
              <a:t>Physical activity will peak at age 7 and then continue to increase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321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P= 0.000001</a:t>
            </a:r>
          </a:p>
          <a:p>
            <a:r>
              <a:rPr lang="en-US" dirty="0"/>
              <a:t>1</a:t>
            </a:r>
            <a:r>
              <a:rPr lang="en-US" baseline="30000" dirty="0"/>
              <a:t>st</a:t>
            </a:r>
            <a:r>
              <a:rPr lang="en-US" dirty="0"/>
              <a:t>: P= 0.6727</a:t>
            </a:r>
          </a:p>
          <a:p>
            <a:r>
              <a:rPr lang="en-US" dirty="0"/>
              <a:t>2</a:t>
            </a:r>
            <a:r>
              <a:rPr lang="en-US" baseline="30000" dirty="0"/>
              <a:t>nd</a:t>
            </a:r>
            <a:r>
              <a:rPr lang="en-US" dirty="0"/>
              <a:t> P= .0002</a:t>
            </a:r>
          </a:p>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34</a:t>
            </a:fld>
            <a:endParaRPr lang="en-US"/>
          </a:p>
        </p:txBody>
      </p:sp>
    </p:spTree>
    <p:extLst>
      <p:ext uri="{BB962C8B-B14F-4D97-AF65-F5344CB8AC3E}">
        <p14:creationId xmlns:p14="http://schemas.microsoft.com/office/powerpoint/2010/main" val="502716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 P= .0011</a:t>
            </a:r>
          </a:p>
          <a:p>
            <a:r>
              <a:rPr lang="en-US" dirty="0"/>
              <a:t>1</a:t>
            </a:r>
            <a:r>
              <a:rPr lang="en-US" baseline="30000" dirty="0"/>
              <a:t>st</a:t>
            </a:r>
            <a:r>
              <a:rPr lang="en-US" dirty="0"/>
              <a:t>: P= .00002</a:t>
            </a:r>
          </a:p>
          <a:p>
            <a:r>
              <a:rPr lang="en-US" dirty="0"/>
              <a:t>2</a:t>
            </a:r>
            <a:r>
              <a:rPr lang="en-US" baseline="30000" dirty="0"/>
              <a:t>nd</a:t>
            </a:r>
            <a:r>
              <a:rPr lang="en-US" dirty="0"/>
              <a:t>: P= .000001</a:t>
            </a:r>
          </a:p>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35</a:t>
            </a:fld>
            <a:endParaRPr lang="en-US"/>
          </a:p>
        </p:txBody>
      </p:sp>
    </p:spTree>
    <p:extLst>
      <p:ext uri="{BB962C8B-B14F-4D97-AF65-F5344CB8AC3E}">
        <p14:creationId xmlns:p14="http://schemas.microsoft.com/office/powerpoint/2010/main" val="3562951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200" dirty="0"/>
              <a:t>Kindergarten intervention non-movement numbers may be accounted for due time to discover/explore environment with more play time scheduled</a:t>
            </a:r>
          </a:p>
          <a:p>
            <a:endParaRPr lang="en-US" sz="2200" dirty="0"/>
          </a:p>
          <a:p>
            <a:pPr marL="285750" indent="-285750">
              <a:buFont typeface="Arial" panose="020B0604020202020204" pitchFamily="34" charset="0"/>
              <a:buChar char="•"/>
            </a:pPr>
            <a:r>
              <a:rPr lang="en-US" sz="2200" dirty="0"/>
              <a:t>Unstructured play trends as a viable means for movement </a:t>
            </a:r>
          </a:p>
          <a:p>
            <a:pPr lvl="1"/>
            <a:r>
              <a:rPr lang="en-US" sz="2200" dirty="0"/>
              <a:t>	Of the 2,923 observed, only 100 ”Non-Movement”</a:t>
            </a:r>
          </a:p>
          <a:p>
            <a:pPr lvl="1"/>
            <a:endParaRPr lang="en-US" sz="2200" dirty="0"/>
          </a:p>
          <a:p>
            <a:pPr marL="285750" indent="-285750">
              <a:buFont typeface="Arial" panose="020B0604020202020204" pitchFamily="34" charset="0"/>
              <a:buChar char="•"/>
            </a:pPr>
            <a:r>
              <a:rPr lang="en-US" sz="2200" dirty="0"/>
              <a:t>Multiple unstructured play may reverse inactivity trends as children age</a:t>
            </a:r>
          </a:p>
          <a:p>
            <a:endParaRPr lang="en-US" sz="2200" dirty="0"/>
          </a:p>
          <a:p>
            <a:pPr marL="285750" indent="-285750">
              <a:buFont typeface="Arial" panose="020B0604020202020204" pitchFamily="34" charset="0"/>
              <a:buChar char="•"/>
            </a:pPr>
            <a:r>
              <a:rPr lang="en-US" sz="2200" dirty="0"/>
              <a:t>Intervention students preformed significantly more contralateral movements than control students.</a:t>
            </a:r>
          </a:p>
          <a:p>
            <a:endParaRPr lang="en-US" sz="2200" dirty="0"/>
          </a:p>
          <a:p>
            <a:pPr marL="285750" indent="-285750">
              <a:buFont typeface="Arial" panose="020B0604020202020204" pitchFamily="34" charset="0"/>
              <a:buChar char="•"/>
            </a:pPr>
            <a:r>
              <a:rPr lang="en-US" sz="2200" dirty="0"/>
              <a:t>2</a:t>
            </a:r>
            <a:r>
              <a:rPr lang="en-US" sz="2200" baseline="30000" dirty="0"/>
              <a:t>nd</a:t>
            </a:r>
            <a:r>
              <a:rPr lang="en-US" sz="2200" dirty="0"/>
              <a:t> Grade trends to more activity and more contralateral movements than control. Opposite of normal activity trends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Literature shows contralateral as most significant type of movement to improve cognition since it moves both sides of body and often crosses the mid-line.</a:t>
            </a:r>
            <a:endParaRPr lang="en-US" sz="2200" b="1" dirty="0"/>
          </a:p>
          <a:p>
            <a:endParaRPr lang="en-US" dirty="0"/>
          </a:p>
        </p:txBody>
      </p:sp>
      <p:sp>
        <p:nvSpPr>
          <p:cNvPr id="4" name="Slide Number Placeholder 3"/>
          <p:cNvSpPr>
            <a:spLocks noGrp="1"/>
          </p:cNvSpPr>
          <p:nvPr>
            <p:ph type="sldNum" sz="quarter" idx="5"/>
          </p:nvPr>
        </p:nvSpPr>
        <p:spPr/>
        <p:txBody>
          <a:bodyPr/>
          <a:lstStyle/>
          <a:p>
            <a:fld id="{40D11CD1-2080-E542-A444-FE9F7ED0CCCC}" type="slidenum">
              <a:rPr lang="en-US" smtClean="0"/>
              <a:t>37</a:t>
            </a:fld>
            <a:endParaRPr lang="en-US"/>
          </a:p>
        </p:txBody>
      </p:sp>
    </p:spTree>
    <p:extLst>
      <p:ext uri="{BB962C8B-B14F-4D97-AF65-F5344CB8AC3E}">
        <p14:creationId xmlns:p14="http://schemas.microsoft.com/office/powerpoint/2010/main" val="1467401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all the other life stressors</a:t>
            </a:r>
            <a:r>
              <a:rPr lang="en-US" baseline="0" dirty="0"/>
              <a:t> at home physical activity is often put on the back burner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School is focused on academics, PE and recess basically viewed as a break for them in the classroom, not important piece of the school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Us as researchers are trying to reverse trends, try interventions in both environments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Home interventions are not success because it is difficult to find strategies that address a wide variety of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School presents an equal playing field in which we can reach a wide range of children across many different location and cultures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69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Mention here that recess and unstructured play will be used interchangeably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35613A-4516-4E15-A5F6-FEC44C8BAF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163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previous</a:t>
            </a:r>
            <a:r>
              <a:rPr lang="en-US" baseline="0" dirty="0"/>
              <a:t> assessment tool that we used we wanted to stay consistent</a:t>
            </a:r>
          </a:p>
          <a:p>
            <a:endParaRPr lang="en-US" baseline="0" dirty="0"/>
          </a:p>
          <a:p>
            <a:r>
              <a:rPr lang="en-US" baseline="0" dirty="0"/>
              <a:t>Worn on their non dominant wrist </a:t>
            </a:r>
          </a:p>
          <a:p>
            <a:endParaRPr lang="en-US" baseline="0" dirty="0"/>
          </a:p>
          <a:p>
            <a:r>
              <a:rPr lang="en-US" baseline="0" dirty="0"/>
              <a:t>For two weeks</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B38E9411-2286-B942-9159-F8C6FE37BFB2}" type="slidenum">
              <a:rPr lang="en-US" smtClean="0"/>
              <a:t>14</a:t>
            </a:fld>
            <a:endParaRPr lang="en-US" dirty="0"/>
          </a:p>
        </p:txBody>
      </p:sp>
    </p:spTree>
    <p:extLst>
      <p:ext uri="{BB962C8B-B14F-4D97-AF65-F5344CB8AC3E}">
        <p14:creationId xmlns:p14="http://schemas.microsoft.com/office/powerpoint/2010/main" val="955184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Tanita</a:t>
            </a:r>
            <a:r>
              <a:rPr lang="en-US" sz="1200" dirty="0"/>
              <a:t> bf 2000</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Socks and shoes removed was a bigger issue than expected. Been doing this for 3 years now, Tuesday we were in a PE office and Candice was basically gaging at the smell of kindergartens feet, I honestly didn’t notice it one bit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It did become a problem with some children as they were not comfortable taking off their socks, learned that its best to pull by gender to eliminate that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Also loved that it blinded results from children, prevented any </a:t>
            </a:r>
            <a:r>
              <a:rPr lang="en-US" sz="1200" baseline="0" dirty="0" err="1"/>
              <a:t>awkard</a:t>
            </a:r>
            <a:r>
              <a:rPr lang="en-US" sz="1200" baseline="0" dirty="0"/>
              <a:t> situations and children had no clue what they were compared to their peers</a:t>
            </a:r>
            <a:endParaRPr lang="en-US" sz="1200" dirty="0"/>
          </a:p>
          <a:p>
            <a:endParaRPr lang="en-US" dirty="0"/>
          </a:p>
        </p:txBody>
      </p:sp>
      <p:sp>
        <p:nvSpPr>
          <p:cNvPr id="4" name="Slide Number Placeholder 3"/>
          <p:cNvSpPr>
            <a:spLocks noGrp="1"/>
          </p:cNvSpPr>
          <p:nvPr>
            <p:ph type="sldNum" sz="quarter" idx="10"/>
          </p:nvPr>
        </p:nvSpPr>
        <p:spPr/>
        <p:txBody>
          <a:bodyPr/>
          <a:lstStyle/>
          <a:p>
            <a:fld id="{4B303ACD-FDB4-4001-8129-C24DFA368964}" type="slidenum">
              <a:rPr lang="en-US" smtClean="0"/>
              <a:t>15</a:t>
            </a:fld>
            <a:endParaRPr lang="en-US" dirty="0"/>
          </a:p>
        </p:txBody>
      </p:sp>
    </p:spTree>
    <p:extLst>
      <p:ext uri="{BB962C8B-B14F-4D97-AF65-F5344CB8AC3E}">
        <p14:creationId xmlns:p14="http://schemas.microsoft.com/office/powerpoint/2010/main" val="164968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47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limitations</a:t>
            </a:r>
          </a:p>
          <a:p>
            <a:r>
              <a:rPr lang="en-US" baseline="0" dirty="0"/>
              <a:t>Also that it is alarming that they are decreasing significantly compared to 3</a:t>
            </a:r>
            <a:r>
              <a:rPr lang="en-US" baseline="30000" dirty="0"/>
              <a:t>rd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8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03ACD-FDB4-4001-8129-C24DFA368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68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03867" y="4527837"/>
            <a:ext cx="12022666" cy="1126067"/>
          </a:xfrm>
        </p:spPr>
        <p:txBody>
          <a:bodyPr>
            <a:normAutofit/>
          </a:bodyPr>
          <a:lstStyle>
            <a:lvl1pPr>
              <a:defRPr sz="5100" b="1" i="0">
                <a:solidFill>
                  <a:schemeClr val="tx1"/>
                </a:solidFill>
                <a:latin typeface="Helvetica"/>
                <a:cs typeface="Helvetica"/>
              </a:defRPr>
            </a:lvl1pPr>
          </a:lstStyle>
          <a:p>
            <a:r>
              <a:rPr lang="en-US" dirty="0"/>
              <a:t>Title goes here</a:t>
            </a:r>
          </a:p>
        </p:txBody>
      </p:sp>
      <p:sp>
        <p:nvSpPr>
          <p:cNvPr id="3" name="Subtitle 2"/>
          <p:cNvSpPr>
            <a:spLocks noGrp="1"/>
          </p:cNvSpPr>
          <p:nvPr>
            <p:ph type="subTitle" idx="1" hasCustomPrompt="1"/>
          </p:nvPr>
        </p:nvSpPr>
        <p:spPr>
          <a:xfrm>
            <a:off x="2194560" y="5713526"/>
            <a:ext cx="10241280" cy="722122"/>
          </a:xfrm>
        </p:spPr>
        <p:txBody>
          <a:bodyPr/>
          <a:lstStyle>
            <a:lvl1pPr marL="0" indent="0" algn="ctr">
              <a:buNone/>
              <a:defRPr>
                <a:solidFill>
                  <a:schemeClr val="tx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a:t>Subtitle if needed</a:t>
            </a:r>
          </a:p>
        </p:txBody>
      </p:sp>
      <p:sp>
        <p:nvSpPr>
          <p:cNvPr id="4" name="Date Placeholder 3"/>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513D-76FC-C349-8B8F-256FE706EFCF}" type="slidenum">
              <a:rPr lang="en-US" smtClean="0"/>
              <a:pPr/>
              <a:t>‹#›</a:t>
            </a:fld>
            <a:endParaRPr lang="en-US"/>
          </a:p>
        </p:txBody>
      </p:sp>
      <p:sp>
        <p:nvSpPr>
          <p:cNvPr id="10" name="TextBox 9"/>
          <p:cNvSpPr txBox="1"/>
          <p:nvPr userDrawn="1"/>
        </p:nvSpPr>
        <p:spPr>
          <a:xfrm>
            <a:off x="6622601" y="9163339"/>
            <a:ext cx="263795" cy="532007"/>
          </a:xfrm>
          <a:prstGeom prst="rect">
            <a:avLst/>
          </a:prstGeom>
          <a:noFill/>
        </p:spPr>
        <p:txBody>
          <a:bodyPr wrap="none" lIns="130622" tIns="65311" rIns="130622" bIns="65311" rtlCol="0">
            <a:spAutoFit/>
          </a:bodyPr>
          <a:lstStyle/>
          <a:p>
            <a:endParaRPr lang="en-US" dirty="0"/>
          </a:p>
        </p:txBody>
      </p:sp>
      <p:pic>
        <p:nvPicPr>
          <p:cNvPr id="8" name="Picture 7" descr="Graphical user interface&#10;&#10;Description automatically generated">
            <a:extLst>
              <a:ext uri="{FF2B5EF4-FFF2-40B4-BE49-F238E27FC236}">
                <a16:creationId xmlns:a16="http://schemas.microsoft.com/office/drawing/2014/main" id="{E8309B78-346B-1047-ACA5-61B680775CBB}"/>
              </a:ext>
            </a:extLst>
          </p:cNvPr>
          <p:cNvPicPr>
            <a:picLocks noChangeAspect="1"/>
          </p:cNvPicPr>
          <p:nvPr userDrawn="1"/>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279777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320699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247651"/>
            <a:ext cx="3291840" cy="5265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247651"/>
            <a:ext cx="9631680" cy="52654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66262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en-US"/>
              <a:t>Click to edit Master title style</a:t>
            </a:r>
            <a:endParaRPr lang="en-US" dirty="0"/>
          </a:p>
        </p:txBody>
      </p:sp>
      <p:sp>
        <p:nvSpPr>
          <p:cNvPr id="3" name="Text Placeholder 2"/>
          <p:cNvSpPr>
            <a:spLocks noGrp="1"/>
          </p:cNvSpPr>
          <p:nvPr>
            <p:ph type="body" idx="1"/>
          </p:nvPr>
        </p:nvSpPr>
        <p:spPr>
          <a:xfrm>
            <a:off x="759537" y="2377440"/>
            <a:ext cx="3536239"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6" name="Text Placeholder 3"/>
          <p:cNvSpPr>
            <a:spLocks noGrp="1"/>
          </p:cNvSpPr>
          <p:nvPr>
            <p:ph type="body" sz="half" idx="15"/>
          </p:nvPr>
        </p:nvSpPr>
        <p:spPr>
          <a:xfrm>
            <a:off x="782956" y="3200400"/>
            <a:ext cx="3512820"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Text Placeholder 4"/>
          <p:cNvSpPr>
            <a:spLocks noGrp="1"/>
          </p:cNvSpPr>
          <p:nvPr>
            <p:ph type="body" sz="quarter" idx="3"/>
          </p:nvPr>
        </p:nvSpPr>
        <p:spPr>
          <a:xfrm>
            <a:off x="4660392" y="2377440"/>
            <a:ext cx="3523489"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9" name="Text Placeholder 3"/>
          <p:cNvSpPr>
            <a:spLocks noGrp="1"/>
          </p:cNvSpPr>
          <p:nvPr>
            <p:ph type="body" sz="half" idx="16"/>
          </p:nvPr>
        </p:nvSpPr>
        <p:spPr>
          <a:xfrm>
            <a:off x="4647727" y="3200400"/>
            <a:ext cx="3536153"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14" name="Text Placeholder 4"/>
          <p:cNvSpPr>
            <a:spLocks noGrp="1"/>
          </p:cNvSpPr>
          <p:nvPr>
            <p:ph type="body" sz="quarter" idx="13"/>
          </p:nvPr>
        </p:nvSpPr>
        <p:spPr>
          <a:xfrm>
            <a:off x="8549640" y="2377440"/>
            <a:ext cx="3518536"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20" name="Text Placeholder 3"/>
          <p:cNvSpPr>
            <a:spLocks noGrp="1"/>
          </p:cNvSpPr>
          <p:nvPr>
            <p:ph type="body" sz="half" idx="17"/>
          </p:nvPr>
        </p:nvSpPr>
        <p:spPr>
          <a:xfrm>
            <a:off x="8549640" y="3200400"/>
            <a:ext cx="3518536"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cxnSp>
        <p:nvCxnSpPr>
          <p:cNvPr id="17" name="Straight Connector 16"/>
          <p:cNvCxnSpPr/>
          <p:nvPr/>
        </p:nvCxnSpPr>
        <p:spPr>
          <a:xfrm>
            <a:off x="4471370" y="2560320"/>
            <a:ext cx="0" cy="475488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54672" y="2560320"/>
            <a:ext cx="0" cy="476025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C66C407-EACF-4422-A9F7-5A426D7EBA57}" type="datetime1">
              <a:rPr lang="en-US" smtClean="0"/>
              <a:t>10/26/2022</a:t>
            </a:fld>
            <a:endParaRPr lang="en-US"/>
          </a:p>
        </p:txBody>
      </p:sp>
      <p:sp>
        <p:nvSpPr>
          <p:cNvPr id="4" name="Footer Placeholder 4"/>
          <p:cNvSpPr>
            <a:spLocks noGrp="1"/>
          </p:cNvSpPr>
          <p:nvPr>
            <p:ph type="ftr" sz="quarter" idx="11"/>
          </p:nvPr>
        </p:nvSpPr>
        <p:spPr/>
        <p:txBody>
          <a:bodyPr/>
          <a:lstStyle/>
          <a:p>
            <a:r>
              <a:rPr lang="en-US"/>
              <a:t>AASP Conference Fort Worth, TX 2022</a:t>
            </a:r>
          </a:p>
        </p:txBody>
      </p:sp>
      <p:sp>
        <p:nvSpPr>
          <p:cNvPr id="6" name="Slide Number Placeholder 5"/>
          <p:cNvSpPr>
            <a:spLocks noGrp="1"/>
          </p:cNvSpPr>
          <p:nvPr>
            <p:ph type="sldNum" sz="quarter" idx="12"/>
          </p:nvPr>
        </p:nvSpPr>
        <p:spPr/>
        <p:txBody>
          <a:bodyPr/>
          <a:lstStyle/>
          <a:p>
            <a:fld id="{A4A0399B-3D49-3A40-AF6A-2C8F6768525A}" type="slidenum">
              <a:rPr lang="en-US" smtClean="0"/>
              <a:t>‹#›</a:t>
            </a:fld>
            <a:endParaRPr lang="en-US"/>
          </a:p>
        </p:txBody>
      </p:sp>
    </p:spTree>
    <p:extLst>
      <p:ext uri="{BB962C8B-B14F-4D97-AF65-F5344CB8AC3E}">
        <p14:creationId xmlns:p14="http://schemas.microsoft.com/office/powerpoint/2010/main" val="172095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180455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1915015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440182"/>
            <a:ext cx="6461760" cy="407289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440182"/>
            <a:ext cx="6461760" cy="407289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398862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7"/>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6"/>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4" y="1842136"/>
            <a:ext cx="6466840" cy="767716"/>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4"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1757448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405312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427316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4" y="327660"/>
            <a:ext cx="4813301" cy="1394461"/>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3"/>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4" y="1722123"/>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34293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1"/>
            <a:ext cx="8778240" cy="680087"/>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0D406217-F5D3-6147-98C7-42DA433162C6}" type="datetimeFigureOut">
              <a:rPr lang="en-US" smtClean="0"/>
              <a:pPr/>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13513D-76FC-C349-8B8F-256FE706EFCF}" type="slidenum">
              <a:rPr lang="en-US" smtClean="0"/>
              <a:pPr/>
              <a:t>‹#›</a:t>
            </a:fld>
            <a:endParaRPr lang="en-US"/>
          </a:p>
        </p:txBody>
      </p:sp>
    </p:spTree>
    <p:extLst>
      <p:ext uri="{BB962C8B-B14F-4D97-AF65-F5344CB8AC3E}">
        <p14:creationId xmlns:p14="http://schemas.microsoft.com/office/powerpoint/2010/main" val="368106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7"/>
            <a:ext cx="13167360" cy="13716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731520" y="1920242"/>
            <a:ext cx="13167360" cy="4516756"/>
          </a:xfrm>
          <a:prstGeom prst="rect">
            <a:avLst/>
          </a:prstGeom>
        </p:spPr>
        <p:txBody>
          <a:bodyPr vert="horz" lIns="130622" tIns="65311" rIns="130622" bIns="6531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0D406217-F5D3-6147-98C7-42DA433162C6}" type="datetimeFigureOut">
              <a:rPr lang="en-US" smtClean="0"/>
              <a:pPr/>
              <a:t>10/26/2022</a:t>
            </a:fld>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1A13513D-76FC-C349-8B8F-256FE706EFCF}" type="slidenum">
              <a:rPr lang="en-US" smtClean="0"/>
              <a:pPr/>
              <a:t>‹#›</a:t>
            </a:fld>
            <a:endParaRPr lang="en-US"/>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029FF422-5705-5B47-91F8-BF964BADCE5A}"/>
              </a:ext>
            </a:extLst>
          </p:cNvPr>
          <p:cNvPicPr>
            <a:picLocks noChangeAspect="1"/>
          </p:cNvPicPr>
          <p:nvPr userDrawn="1"/>
        </p:nvPicPr>
        <p:blipFill>
          <a:blip r:embed="rId14"/>
          <a:stretch>
            <a:fillRect/>
          </a:stretch>
        </p:blipFill>
        <p:spPr>
          <a:xfrm>
            <a:off x="0" y="0"/>
            <a:ext cx="14630400" cy="8229600"/>
          </a:xfrm>
          <a:prstGeom prst="rect">
            <a:avLst/>
          </a:prstGeom>
        </p:spPr>
      </p:pic>
    </p:spTree>
    <p:extLst>
      <p:ext uri="{BB962C8B-B14F-4D97-AF65-F5344CB8AC3E}">
        <p14:creationId xmlns:p14="http://schemas.microsoft.com/office/powerpoint/2010/main" val="3397503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65311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heart-resources.org/doc_lib/syria-crisis-education-fact-sheet-middle-east-north-africa-school-children-initiative/"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3045" y="4645891"/>
            <a:ext cx="13680831" cy="615838"/>
          </a:xfrm>
        </p:spPr>
        <p:txBody>
          <a:bodyPr>
            <a:noAutofit/>
          </a:bodyPr>
          <a:lstStyle/>
          <a:p>
            <a:r>
              <a:rPr lang="en-US" sz="3200" dirty="0"/>
              <a:t>A School Recess Intervention Promoting Healthy, Whole Child Development</a:t>
            </a:r>
          </a:p>
        </p:txBody>
      </p:sp>
      <p:sp>
        <p:nvSpPr>
          <p:cNvPr id="4" name="Subtitle 2"/>
          <p:cNvSpPr txBox="1">
            <a:spLocks/>
          </p:cNvSpPr>
          <p:nvPr/>
        </p:nvSpPr>
        <p:spPr>
          <a:xfrm>
            <a:off x="2194560" y="5745705"/>
            <a:ext cx="10241280" cy="611473"/>
          </a:xfrm>
          <a:prstGeom prst="rect">
            <a:avLst/>
          </a:prstGeom>
        </p:spPr>
        <p:txBody>
          <a:bodyPr vert="horz" lIns="130622" tIns="65311" rIns="130622" bIns="65311" rtlCol="0">
            <a:normAutofit lnSpcReduction="10000"/>
          </a:bodyPr>
          <a:lstStyle>
            <a:lvl1pPr marL="0" indent="0" algn="ctr"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400" dirty="0">
                <a:solidFill>
                  <a:schemeClr val="tx1"/>
                </a:solidFill>
              </a:rPr>
              <a:t>Dr. Deborah J Rhea, Texas Christian University</a:t>
            </a:r>
          </a:p>
        </p:txBody>
      </p:sp>
      <p:sp>
        <p:nvSpPr>
          <p:cNvPr id="6" name="Title 1"/>
          <p:cNvSpPr txBox="1">
            <a:spLocks/>
          </p:cNvSpPr>
          <p:nvPr/>
        </p:nvSpPr>
        <p:spPr>
          <a:xfrm>
            <a:off x="1711613" y="3571876"/>
            <a:ext cx="11209868" cy="950495"/>
          </a:xfrm>
          <a:prstGeom prst="rect">
            <a:avLst/>
          </a:prstGeom>
        </p:spPr>
        <p:txBody>
          <a:bodyPr vert="horz" lIns="130622" tIns="65311" rIns="130622" bIns="65311" rtlCol="0" anchor="ctr">
            <a:normAutofit/>
          </a:bodyPr>
          <a:lstStyle>
            <a:lvl1pPr algn="ctr" defTabSz="653110" rtl="0" eaLnBrk="1" latinLnBrk="0" hangingPunct="1">
              <a:spcBef>
                <a:spcPct val="0"/>
              </a:spcBef>
              <a:buNone/>
              <a:defRPr sz="5100" b="1" i="0" kern="1200">
                <a:solidFill>
                  <a:schemeClr val="tx1"/>
                </a:solidFill>
                <a:latin typeface="Helvetica"/>
                <a:ea typeface="+mj-ea"/>
                <a:cs typeface="Helvetica"/>
              </a:defRPr>
            </a:lvl1pPr>
          </a:lstStyle>
          <a:p>
            <a:r>
              <a:rPr lang="en-US" dirty="0"/>
              <a:t>The </a:t>
            </a:r>
            <a:r>
              <a:rPr lang="en-US" dirty="0" err="1"/>
              <a:t>LiiNK</a:t>
            </a:r>
            <a:r>
              <a:rPr lang="en-US" dirty="0"/>
              <a:t> Project:</a:t>
            </a:r>
          </a:p>
        </p:txBody>
      </p:sp>
    </p:spTree>
    <p:extLst>
      <p:ext uri="{BB962C8B-B14F-4D97-AF65-F5344CB8AC3E}">
        <p14:creationId xmlns:p14="http://schemas.microsoft.com/office/powerpoint/2010/main" val="3909215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33708"/>
            <a:ext cx="13167360" cy="1171785"/>
          </a:xfrm>
        </p:spPr>
        <p:txBody>
          <a:bodyPr/>
          <a:lstStyle/>
          <a:p>
            <a:r>
              <a:rPr lang="en-US" b="1" dirty="0">
                <a:solidFill>
                  <a:srgbClr val="7030A0"/>
                </a:solidFill>
              </a:rPr>
              <a:t>Physical activity at school</a:t>
            </a:r>
          </a:p>
        </p:txBody>
      </p:sp>
      <p:sp>
        <p:nvSpPr>
          <p:cNvPr id="5" name="Content Placeholder 4"/>
          <p:cNvSpPr>
            <a:spLocks noGrp="1"/>
          </p:cNvSpPr>
          <p:nvPr>
            <p:ph sz="half" idx="2"/>
          </p:nvPr>
        </p:nvSpPr>
        <p:spPr>
          <a:xfrm>
            <a:off x="173391" y="1363018"/>
            <a:ext cx="6494365" cy="5657849"/>
          </a:xfrm>
          <a:solidFill>
            <a:schemeClr val="accent1"/>
          </a:solidFill>
        </p:spPr>
        <p:txBody>
          <a:bodyPr>
            <a:normAutofit fontScale="92500" lnSpcReduction="20000"/>
          </a:bodyPr>
          <a:lstStyle/>
          <a:p>
            <a:pPr marL="0" indent="0" algn="ctr">
              <a:buNone/>
            </a:pPr>
            <a:r>
              <a:rPr lang="en-US" b="1" u="sng" dirty="0">
                <a:solidFill>
                  <a:schemeClr val="bg1"/>
                </a:solidFill>
              </a:rPr>
              <a:t>School Environment</a:t>
            </a:r>
            <a:endParaRPr lang="en-US" sz="1440" b="1" u="sng" dirty="0">
              <a:solidFill>
                <a:schemeClr val="bg1"/>
              </a:solidFill>
            </a:endParaRPr>
          </a:p>
          <a:p>
            <a:r>
              <a:rPr lang="en-US" dirty="0">
                <a:solidFill>
                  <a:schemeClr val="bg1"/>
                </a:solidFill>
              </a:rPr>
              <a:t>Emphasis on core subjects</a:t>
            </a:r>
          </a:p>
          <a:p>
            <a:pPr lvl="1"/>
            <a:r>
              <a:rPr lang="en-US" dirty="0">
                <a:solidFill>
                  <a:schemeClr val="bg1"/>
                </a:solidFill>
              </a:rPr>
              <a:t>Standardized test</a:t>
            </a:r>
          </a:p>
          <a:p>
            <a:pPr lvl="1"/>
            <a:r>
              <a:rPr lang="en-US" dirty="0">
                <a:solidFill>
                  <a:schemeClr val="bg1"/>
                </a:solidFill>
              </a:rPr>
              <a:t>More time spent in classroom=better grades</a:t>
            </a:r>
          </a:p>
          <a:p>
            <a:r>
              <a:rPr lang="en-US" dirty="0">
                <a:solidFill>
                  <a:schemeClr val="bg1"/>
                </a:solidFill>
              </a:rPr>
              <a:t>Less physical education and recess</a:t>
            </a:r>
          </a:p>
          <a:p>
            <a:pPr lvl="1"/>
            <a:r>
              <a:rPr lang="en-US" dirty="0">
                <a:solidFill>
                  <a:schemeClr val="bg1"/>
                </a:solidFill>
              </a:rPr>
              <a:t>Recess is “reward”</a:t>
            </a:r>
          </a:p>
          <a:p>
            <a:pPr lvl="1"/>
            <a:r>
              <a:rPr lang="en-US" dirty="0">
                <a:solidFill>
                  <a:schemeClr val="bg1"/>
                </a:solidFill>
              </a:rPr>
              <a:t>Taken away as punishment</a:t>
            </a:r>
          </a:p>
          <a:p>
            <a:pPr lvl="1"/>
            <a:r>
              <a:rPr lang="en-US" dirty="0">
                <a:solidFill>
                  <a:schemeClr val="bg1"/>
                </a:solidFill>
              </a:rPr>
              <a:t>Most provide only 20 minutes or less</a:t>
            </a:r>
          </a:p>
          <a:p>
            <a:endParaRPr lang="en-US" dirty="0"/>
          </a:p>
          <a:p>
            <a:pPr lvl="1"/>
            <a:endParaRPr lang="en-US" dirty="0"/>
          </a:p>
          <a:p>
            <a:pPr marL="548640" lvl="1" indent="0">
              <a:buNone/>
            </a:pPr>
            <a:endParaRPr lang="en-US" dirty="0"/>
          </a:p>
          <a:p>
            <a:endParaRPr lang="en-US" dirty="0"/>
          </a:p>
          <a:p>
            <a:pPr lvl="1"/>
            <a:endParaRPr lang="en-US" dirty="0"/>
          </a:p>
        </p:txBody>
      </p:sp>
      <p:sp>
        <p:nvSpPr>
          <p:cNvPr id="3" name="TextBox 2"/>
          <p:cNvSpPr txBox="1"/>
          <p:nvPr/>
        </p:nvSpPr>
        <p:spPr>
          <a:xfrm>
            <a:off x="8644764" y="7897202"/>
            <a:ext cx="6729485" cy="313932"/>
          </a:xfrm>
          <a:prstGeom prst="rect">
            <a:avLst/>
          </a:prstGeom>
          <a:noFill/>
        </p:spPr>
        <p:txBody>
          <a:bodyPr wrap="square" rtlCol="0">
            <a:spAutoFit/>
          </a:bodyPr>
          <a:lstStyle/>
          <a:p>
            <a:pPr defTabSz="548640">
              <a:defRPr/>
            </a:pPr>
            <a:r>
              <a:rPr lang="en-US" sz="1440" dirty="0">
                <a:solidFill>
                  <a:prstClr val="white"/>
                </a:solidFill>
                <a:latin typeface="Trebuchet MS" panose="020B0603020202020204"/>
              </a:rPr>
              <a:t>(Dickey et al., 2016; Jarrett, 2019; Mitchell, 2019, Sijtsma et al., 2015)</a:t>
            </a:r>
          </a:p>
        </p:txBody>
      </p:sp>
      <p:sp>
        <p:nvSpPr>
          <p:cNvPr id="10" name="Content Placeholder 3"/>
          <p:cNvSpPr txBox="1">
            <a:spLocks/>
          </p:cNvSpPr>
          <p:nvPr/>
        </p:nvSpPr>
        <p:spPr>
          <a:xfrm>
            <a:off x="7395655" y="1366257"/>
            <a:ext cx="7061354" cy="5657850"/>
          </a:xfrm>
          <a:prstGeom prst="rect">
            <a:avLst/>
          </a:prstGeom>
          <a:solidFill>
            <a:schemeClr val="accent1"/>
          </a:solidFill>
        </p:spPr>
        <p:txBody>
          <a:bodyPr vert="horz" lIns="109728" tIns="54864" rIns="109728" bIns="54864"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defTabSz="1097280">
              <a:spcBef>
                <a:spcPts val="1200"/>
              </a:spcBef>
              <a:buNone/>
              <a:defRPr/>
            </a:pPr>
            <a:r>
              <a:rPr lang="en-US" sz="3600" b="1" u="sng" dirty="0">
                <a:solidFill>
                  <a:schemeClr val="bg1"/>
                </a:solidFill>
                <a:latin typeface="+mj-lt"/>
              </a:rPr>
              <a:t>School Interventions </a:t>
            </a:r>
          </a:p>
          <a:p>
            <a:r>
              <a:rPr lang="en-US" sz="3360" dirty="0">
                <a:solidFill>
                  <a:schemeClr val="bg1"/>
                </a:solidFill>
              </a:rPr>
              <a:t>Only provide up to 30 minutes</a:t>
            </a:r>
          </a:p>
          <a:p>
            <a:pPr lvl="1"/>
            <a:r>
              <a:rPr lang="en-US" sz="2880" dirty="0">
                <a:solidFill>
                  <a:schemeClr val="bg1"/>
                </a:solidFill>
              </a:rPr>
              <a:t>60 minutes “tipping point” for BMI decrease</a:t>
            </a:r>
          </a:p>
          <a:p>
            <a:r>
              <a:rPr lang="en-US" sz="3360" dirty="0">
                <a:solidFill>
                  <a:schemeClr val="bg1"/>
                </a:solidFill>
              </a:rPr>
              <a:t>Unstructured play is control group</a:t>
            </a:r>
          </a:p>
          <a:p>
            <a:r>
              <a:rPr lang="en-US" sz="3360" dirty="0">
                <a:solidFill>
                  <a:schemeClr val="bg1"/>
                </a:solidFill>
              </a:rPr>
              <a:t>2 or less breaks</a:t>
            </a:r>
          </a:p>
          <a:p>
            <a:pPr lvl="1"/>
            <a:r>
              <a:rPr lang="en-US" sz="2880" dirty="0">
                <a:solidFill>
                  <a:schemeClr val="bg1"/>
                </a:solidFill>
              </a:rPr>
              <a:t>Shorter, more frequent breaks increase MVPA at higher rate </a:t>
            </a:r>
          </a:p>
          <a:p>
            <a:r>
              <a:rPr lang="en-US" sz="3840" dirty="0">
                <a:solidFill>
                  <a:schemeClr val="bg1"/>
                </a:solidFill>
              </a:rPr>
              <a:t>Implementation length &lt;6 months</a:t>
            </a:r>
          </a:p>
          <a:p>
            <a:pPr lvl="1"/>
            <a:r>
              <a:rPr lang="en-US" sz="2880" dirty="0">
                <a:solidFill>
                  <a:schemeClr val="bg1"/>
                </a:solidFill>
              </a:rPr>
              <a:t>&gt;6 months have more success</a:t>
            </a:r>
            <a:endParaRPr lang="en-US" sz="3360" dirty="0">
              <a:solidFill>
                <a:schemeClr val="bg1"/>
              </a:solidFill>
            </a:endParaRPr>
          </a:p>
        </p:txBody>
      </p:sp>
    </p:spTree>
    <p:extLst>
      <p:ext uri="{BB962C8B-B14F-4D97-AF65-F5344CB8AC3E}">
        <p14:creationId xmlns:p14="http://schemas.microsoft.com/office/powerpoint/2010/main" val="328595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652591" y="2020552"/>
            <a:ext cx="6296287" cy="5047488"/>
          </a:xfrm>
        </p:spPr>
        <p:txBody>
          <a:bodyPr vert="horz" lIns="109728" tIns="54864" rIns="109728" bIns="54864" rtlCol="0" anchor="t">
            <a:normAutofit/>
          </a:bodyPr>
          <a:lstStyle/>
          <a:p>
            <a:r>
              <a:rPr lang="en-US" sz="2880" b="1" dirty="0"/>
              <a:t>LiiNK:</a:t>
            </a:r>
          </a:p>
          <a:p>
            <a:pPr lvl="1"/>
            <a:r>
              <a:rPr lang="en-US" sz="2640" b="1" dirty="0"/>
              <a:t>45-60 minutes for outdoor,  unstructured play daily</a:t>
            </a:r>
          </a:p>
          <a:p>
            <a:pPr lvl="2"/>
            <a:r>
              <a:rPr lang="en-US" sz="2400" b="1" dirty="0"/>
              <a:t>3 or 4-15 minute breaks</a:t>
            </a:r>
          </a:p>
          <a:p>
            <a:pPr lvl="1"/>
            <a:r>
              <a:rPr lang="en-US" sz="2640" b="1" dirty="0"/>
              <a:t>Beginning in kindergarten</a:t>
            </a:r>
          </a:p>
          <a:p>
            <a:pPr lvl="1"/>
            <a:r>
              <a:rPr lang="en-US" sz="2640" b="1" dirty="0"/>
              <a:t>15-minute Positive Action character lessons daily</a:t>
            </a:r>
          </a:p>
          <a:p>
            <a:r>
              <a:rPr lang="en-US" sz="2880" b="1" dirty="0"/>
              <a:t>Control:</a:t>
            </a:r>
          </a:p>
          <a:p>
            <a:pPr lvl="1"/>
            <a:r>
              <a:rPr lang="en-US" sz="2640" b="1" dirty="0"/>
              <a:t>30-minutes recess daily</a:t>
            </a:r>
          </a:p>
          <a:p>
            <a:pPr lvl="1"/>
            <a:r>
              <a:rPr lang="en-US" sz="2640" b="1" dirty="0"/>
              <a:t>No character lessons daily</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4490" y="7337378"/>
            <a:ext cx="2840197" cy="4960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742" y="0"/>
            <a:ext cx="4758205" cy="1751215"/>
          </a:xfrm>
          <a:prstGeom prst="rect">
            <a:avLst/>
          </a:prstGeom>
        </p:spPr>
      </p:pic>
      <p:pic>
        <p:nvPicPr>
          <p:cNvPr id="2" name="Picture 3" descr="A picture containing sky, ground, outdoor, outdoor object&#10;&#10;Description automatically generated">
            <a:extLst>
              <a:ext uri="{FF2B5EF4-FFF2-40B4-BE49-F238E27FC236}">
                <a16:creationId xmlns:a16="http://schemas.microsoft.com/office/drawing/2014/main" id="{92129E79-4731-4E4D-9E10-5245ABAB0B8A}"/>
              </a:ext>
            </a:extLst>
          </p:cNvPr>
          <p:cNvPicPr>
            <a:picLocks noChangeAspect="1"/>
          </p:cNvPicPr>
          <p:nvPr/>
        </p:nvPicPr>
        <p:blipFill>
          <a:blip r:embed="rId5"/>
          <a:stretch>
            <a:fillRect/>
          </a:stretch>
        </p:blipFill>
        <p:spPr>
          <a:xfrm>
            <a:off x="681522" y="144530"/>
            <a:ext cx="5975078" cy="6923510"/>
          </a:xfrm>
          <a:prstGeom prst="rect">
            <a:avLst/>
          </a:prstGeom>
        </p:spPr>
      </p:pic>
    </p:spTree>
    <p:extLst>
      <p:ext uri="{BB962C8B-B14F-4D97-AF65-F5344CB8AC3E}">
        <p14:creationId xmlns:p14="http://schemas.microsoft.com/office/powerpoint/2010/main" val="4184646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Research Question 1 and Hypothesis</a:t>
            </a:r>
          </a:p>
        </p:txBody>
      </p:sp>
      <p:sp>
        <p:nvSpPr>
          <p:cNvPr id="3" name="Content Placeholder 2"/>
          <p:cNvSpPr>
            <a:spLocks noGrp="1"/>
          </p:cNvSpPr>
          <p:nvPr>
            <p:ph idx="1"/>
          </p:nvPr>
        </p:nvSpPr>
        <p:spPr>
          <a:xfrm>
            <a:off x="400049" y="2085975"/>
            <a:ext cx="13858875" cy="4672967"/>
          </a:xfrm>
          <a:solidFill>
            <a:schemeClr val="accent1"/>
          </a:solidFill>
        </p:spPr>
        <p:txBody>
          <a:bodyPr>
            <a:noAutofit/>
          </a:bodyPr>
          <a:lstStyle/>
          <a:p>
            <a:r>
              <a:rPr lang="en-US" b="1" dirty="0">
                <a:solidFill>
                  <a:schemeClr val="bg1"/>
                </a:solidFill>
              </a:rPr>
              <a:t>RQ1:Are there differences in steps and MVPA between 3</a:t>
            </a:r>
            <a:r>
              <a:rPr lang="en-US" b="1" baseline="30000" dirty="0">
                <a:solidFill>
                  <a:schemeClr val="bg1"/>
                </a:solidFill>
              </a:rPr>
              <a:t>rd</a:t>
            </a:r>
            <a:r>
              <a:rPr lang="en-US" b="1" dirty="0">
                <a:solidFill>
                  <a:schemeClr val="bg1"/>
                </a:solidFill>
              </a:rPr>
              <a:t> and 4</a:t>
            </a:r>
            <a:r>
              <a:rPr lang="en-US" b="1" baseline="30000" dirty="0">
                <a:solidFill>
                  <a:schemeClr val="bg1"/>
                </a:solidFill>
              </a:rPr>
              <a:t>th</a:t>
            </a:r>
            <a:r>
              <a:rPr lang="en-US" b="1" dirty="0">
                <a:solidFill>
                  <a:schemeClr val="bg1"/>
                </a:solidFill>
              </a:rPr>
              <a:t> grade children who receive 30, 45, or 60 recess minutes </a:t>
            </a:r>
          </a:p>
          <a:p>
            <a:pPr lvl="1"/>
            <a:r>
              <a:rPr lang="en-US" b="1" dirty="0">
                <a:solidFill>
                  <a:schemeClr val="bg1"/>
                </a:solidFill>
              </a:rPr>
              <a:t>H1: Children with 45 or 60 minutes will have higher steps and MVPA than those with 30 minutes by sex and grade</a:t>
            </a:r>
          </a:p>
        </p:txBody>
      </p:sp>
    </p:spTree>
    <p:extLst>
      <p:ext uri="{BB962C8B-B14F-4D97-AF65-F5344CB8AC3E}">
        <p14:creationId xmlns:p14="http://schemas.microsoft.com/office/powerpoint/2010/main" val="3090568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Research Question 2 and Hypothesis</a:t>
            </a:r>
          </a:p>
        </p:txBody>
      </p:sp>
      <p:sp>
        <p:nvSpPr>
          <p:cNvPr id="3" name="Content Placeholder 2"/>
          <p:cNvSpPr>
            <a:spLocks noGrp="1"/>
          </p:cNvSpPr>
          <p:nvPr>
            <p:ph idx="1"/>
          </p:nvPr>
        </p:nvSpPr>
        <p:spPr>
          <a:xfrm>
            <a:off x="400049" y="2189747"/>
            <a:ext cx="13858875" cy="4569195"/>
          </a:xfrm>
          <a:solidFill>
            <a:schemeClr val="accent1"/>
          </a:solidFill>
        </p:spPr>
        <p:txBody>
          <a:bodyPr>
            <a:noAutofit/>
          </a:bodyPr>
          <a:lstStyle/>
          <a:p>
            <a:r>
              <a:rPr lang="en-US" b="1" dirty="0">
                <a:solidFill>
                  <a:schemeClr val="bg1"/>
                </a:solidFill>
              </a:rPr>
              <a:t>RQ2: What are the effects of 30, 45, or 60 recess minutes on obesity rates in 3</a:t>
            </a:r>
            <a:r>
              <a:rPr lang="en-US" b="1" baseline="30000" dirty="0">
                <a:solidFill>
                  <a:schemeClr val="bg1"/>
                </a:solidFill>
              </a:rPr>
              <a:t>rd</a:t>
            </a:r>
            <a:r>
              <a:rPr lang="en-US" b="1" dirty="0">
                <a:solidFill>
                  <a:schemeClr val="bg1"/>
                </a:solidFill>
              </a:rPr>
              <a:t> and 4</a:t>
            </a:r>
            <a:r>
              <a:rPr lang="en-US" b="1" baseline="30000" dirty="0">
                <a:solidFill>
                  <a:schemeClr val="bg1"/>
                </a:solidFill>
              </a:rPr>
              <a:t>th</a:t>
            </a:r>
            <a:r>
              <a:rPr lang="en-US" b="1" dirty="0">
                <a:solidFill>
                  <a:schemeClr val="bg1"/>
                </a:solidFill>
              </a:rPr>
              <a:t> grade children</a:t>
            </a:r>
          </a:p>
          <a:p>
            <a:pPr lvl="1"/>
            <a:r>
              <a:rPr lang="en-US" b="1" dirty="0">
                <a:solidFill>
                  <a:schemeClr val="bg1"/>
                </a:solidFill>
              </a:rPr>
              <a:t>H2: Children with 45 or 60 minutes will have a greater decrease in overweight/obese than 30 minutes by sex and grade</a:t>
            </a:r>
          </a:p>
        </p:txBody>
      </p:sp>
    </p:spTree>
    <p:extLst>
      <p:ext uri="{BB962C8B-B14F-4D97-AF65-F5344CB8AC3E}">
        <p14:creationId xmlns:p14="http://schemas.microsoft.com/office/powerpoint/2010/main" val="266654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22795" y="145442"/>
            <a:ext cx="12070080" cy="1097280"/>
          </a:xfrm>
        </p:spPr>
        <p:txBody>
          <a:bodyPr/>
          <a:lstStyle/>
          <a:p>
            <a:r>
              <a:rPr lang="en-US" b="1" dirty="0">
                <a:solidFill>
                  <a:srgbClr val="7030A0"/>
                </a:solidFill>
                <a:effectLst/>
                <a:ea typeface="Georgia" charset="0"/>
                <a:cs typeface="Georgia" charset="0"/>
              </a:rPr>
              <a:t>Measures-Physical Activity</a:t>
            </a:r>
          </a:p>
        </p:txBody>
      </p:sp>
      <p:sp>
        <p:nvSpPr>
          <p:cNvPr id="3" name="Content Placeholder 2"/>
          <p:cNvSpPr>
            <a:spLocks noGrp="1"/>
          </p:cNvSpPr>
          <p:nvPr>
            <p:ph idx="1"/>
          </p:nvPr>
        </p:nvSpPr>
        <p:spPr>
          <a:xfrm>
            <a:off x="231665" y="1500566"/>
            <a:ext cx="8135200" cy="5300284"/>
          </a:xfrm>
          <a:solidFill>
            <a:schemeClr val="accent1"/>
          </a:solidFill>
        </p:spPr>
        <p:txBody>
          <a:bodyPr>
            <a:noAutofit/>
          </a:bodyPr>
          <a:lstStyle/>
          <a:p>
            <a:r>
              <a:rPr lang="en-US" sz="3600" b="1" dirty="0" err="1">
                <a:solidFill>
                  <a:schemeClr val="bg1"/>
                </a:solidFill>
                <a:latin typeface="+mj-lt"/>
              </a:rPr>
              <a:t>Actigraph</a:t>
            </a:r>
            <a:r>
              <a:rPr lang="en-US" sz="3600" b="1" dirty="0">
                <a:solidFill>
                  <a:schemeClr val="bg1"/>
                </a:solidFill>
                <a:latin typeface="+mj-lt"/>
              </a:rPr>
              <a:t> wGT3X-BT</a:t>
            </a:r>
          </a:p>
          <a:p>
            <a:r>
              <a:rPr lang="en-US" sz="3600" b="1" dirty="0">
                <a:solidFill>
                  <a:schemeClr val="bg1"/>
                </a:solidFill>
                <a:latin typeface="+mj-lt"/>
              </a:rPr>
              <a:t>Measures vertical, horizontal, and perpendicular orientation </a:t>
            </a:r>
          </a:p>
          <a:p>
            <a:r>
              <a:rPr lang="en-US" sz="3600" b="1" dirty="0">
                <a:solidFill>
                  <a:schemeClr val="bg1"/>
                </a:solidFill>
                <a:latin typeface="+mj-lt"/>
              </a:rPr>
              <a:t>Determines steps, minutes in sedentary, light, moderate, and vigorous physical activity</a:t>
            </a:r>
          </a:p>
          <a:p>
            <a:r>
              <a:rPr lang="en-US" sz="3600" b="1" dirty="0">
                <a:solidFill>
                  <a:schemeClr val="bg1"/>
                </a:solidFill>
                <a:latin typeface="+mj-lt"/>
              </a:rPr>
              <a:t>Non-dominant wrist</a:t>
            </a:r>
          </a:p>
          <a:p>
            <a:r>
              <a:rPr lang="en-US" sz="3600" b="1" dirty="0">
                <a:solidFill>
                  <a:schemeClr val="bg1"/>
                </a:solidFill>
                <a:latin typeface="+mj-lt"/>
              </a:rPr>
              <a:t>Worn for 2 weeks</a:t>
            </a:r>
          </a:p>
          <a:p>
            <a:pPr marL="0" indent="0" defTabSz="1097280">
              <a:spcBef>
                <a:spcPts val="0"/>
              </a:spcBef>
              <a:buNone/>
              <a:defRPr/>
            </a:pPr>
            <a:endParaRPr lang="en-US" sz="3360" b="1" dirty="0">
              <a:latin typeface="+mj-lt"/>
            </a:endParaRPr>
          </a:p>
        </p:txBody>
      </p:sp>
      <p:pic>
        <p:nvPicPr>
          <p:cNvPr id="4" name="Picture 3"/>
          <p:cNvPicPr>
            <a:picLocks noChangeAspect="1"/>
          </p:cNvPicPr>
          <p:nvPr/>
        </p:nvPicPr>
        <p:blipFill>
          <a:blip r:embed="rId3"/>
          <a:stretch>
            <a:fillRect/>
          </a:stretch>
        </p:blipFill>
        <p:spPr>
          <a:xfrm>
            <a:off x="8738340" y="1500566"/>
            <a:ext cx="5434763" cy="5300284"/>
          </a:xfrm>
          <a:prstGeom prst="rect">
            <a:avLst/>
          </a:prstGeom>
        </p:spPr>
      </p:pic>
    </p:spTree>
    <p:extLst>
      <p:ext uri="{BB962C8B-B14F-4D97-AF65-F5344CB8AC3E}">
        <p14:creationId xmlns:p14="http://schemas.microsoft.com/office/powerpoint/2010/main" val="941472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752" y="81434"/>
            <a:ext cx="11740896" cy="1297644"/>
          </a:xfrm>
        </p:spPr>
        <p:txBody>
          <a:bodyPr/>
          <a:lstStyle/>
          <a:p>
            <a:r>
              <a:rPr lang="en-US" b="1" dirty="0">
                <a:solidFill>
                  <a:srgbClr val="7030A0"/>
                </a:solidFill>
              </a:rPr>
              <a:t>Measures-Body Composition</a:t>
            </a:r>
          </a:p>
        </p:txBody>
      </p:sp>
      <p:sp>
        <p:nvSpPr>
          <p:cNvPr id="3" name="Content Placeholder 2"/>
          <p:cNvSpPr>
            <a:spLocks noGrp="1"/>
          </p:cNvSpPr>
          <p:nvPr>
            <p:ph idx="1"/>
          </p:nvPr>
        </p:nvSpPr>
        <p:spPr>
          <a:xfrm>
            <a:off x="248099" y="1570532"/>
            <a:ext cx="9303983" cy="5309038"/>
          </a:xfrm>
          <a:solidFill>
            <a:schemeClr val="accent1"/>
          </a:solidFill>
        </p:spPr>
        <p:txBody>
          <a:bodyPr>
            <a:normAutofit/>
          </a:bodyPr>
          <a:lstStyle/>
          <a:p>
            <a:r>
              <a:rPr lang="en-US" sz="4000" b="1" dirty="0">
                <a:solidFill>
                  <a:schemeClr val="bg1"/>
                </a:solidFill>
              </a:rPr>
              <a:t>Tanita BF 2000 BIA scale</a:t>
            </a:r>
          </a:p>
          <a:p>
            <a:r>
              <a:rPr lang="en-US" sz="4000" b="1" dirty="0">
                <a:solidFill>
                  <a:schemeClr val="bg1"/>
                </a:solidFill>
              </a:rPr>
              <a:t>Valid and reliable for ages 5-17</a:t>
            </a:r>
          </a:p>
          <a:p>
            <a:r>
              <a:rPr lang="en-US" sz="4000" b="1" dirty="0">
                <a:solidFill>
                  <a:schemeClr val="bg1"/>
                </a:solidFill>
              </a:rPr>
              <a:t>Socks and shoes removed</a:t>
            </a:r>
          </a:p>
          <a:p>
            <a:r>
              <a:rPr lang="en-US" sz="4000" b="1" dirty="0">
                <a:solidFill>
                  <a:schemeClr val="bg1"/>
                </a:solidFill>
              </a:rPr>
              <a:t>~10-15 seconds</a:t>
            </a:r>
          </a:p>
          <a:p>
            <a:r>
              <a:rPr lang="en-US" sz="4000" b="1" dirty="0">
                <a:solidFill>
                  <a:schemeClr val="bg1"/>
                </a:solidFill>
              </a:rPr>
              <a:t>Blinded results</a:t>
            </a:r>
          </a:p>
          <a:p>
            <a:r>
              <a:rPr lang="en-US" sz="4000" b="1" dirty="0">
                <a:solidFill>
                  <a:schemeClr val="bg1"/>
                </a:solidFill>
              </a:rPr>
              <a:t>Body fat percentage, fat mass, fat free mass, BMI</a:t>
            </a:r>
          </a:p>
          <a:p>
            <a:endParaRPr lang="en-US" sz="4000" dirty="0"/>
          </a:p>
          <a:p>
            <a:pPr marL="0" indent="0">
              <a:buNone/>
            </a:pPr>
            <a:endParaRPr lang="en-US" dirty="0"/>
          </a:p>
        </p:txBody>
      </p:sp>
      <p:pic>
        <p:nvPicPr>
          <p:cNvPr id="4" name="Picture 3"/>
          <p:cNvPicPr>
            <a:picLocks noChangeAspect="1"/>
          </p:cNvPicPr>
          <p:nvPr/>
        </p:nvPicPr>
        <p:blipFill>
          <a:blip r:embed="rId3"/>
          <a:stretch>
            <a:fillRect/>
          </a:stretch>
        </p:blipFill>
        <p:spPr>
          <a:xfrm>
            <a:off x="9675355" y="1570532"/>
            <a:ext cx="4706946" cy="5309038"/>
          </a:xfrm>
          <a:prstGeom prst="rect">
            <a:avLst/>
          </a:prstGeom>
        </p:spPr>
      </p:pic>
      <p:sp>
        <p:nvSpPr>
          <p:cNvPr id="5" name="TextBox 4"/>
          <p:cNvSpPr txBox="1"/>
          <p:nvPr/>
        </p:nvSpPr>
        <p:spPr>
          <a:xfrm>
            <a:off x="13022317" y="7897201"/>
            <a:ext cx="3216166" cy="313932"/>
          </a:xfrm>
          <a:prstGeom prst="rect">
            <a:avLst/>
          </a:prstGeom>
          <a:noFill/>
        </p:spPr>
        <p:txBody>
          <a:bodyPr wrap="square" rtlCol="0">
            <a:spAutoFit/>
          </a:bodyPr>
          <a:lstStyle/>
          <a:p>
            <a:r>
              <a:rPr lang="en-US" sz="1440" dirty="0"/>
              <a:t>Kabiri et al., 2015</a:t>
            </a:r>
          </a:p>
        </p:txBody>
      </p:sp>
    </p:spTree>
    <p:extLst>
      <p:ext uri="{BB962C8B-B14F-4D97-AF65-F5344CB8AC3E}">
        <p14:creationId xmlns:p14="http://schemas.microsoft.com/office/powerpoint/2010/main" val="2703903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83271"/>
            <a:ext cx="13167360" cy="973309"/>
          </a:xfrm>
        </p:spPr>
        <p:txBody>
          <a:bodyPr>
            <a:normAutofit fontScale="90000"/>
          </a:bodyPr>
          <a:lstStyle/>
          <a:p>
            <a:r>
              <a:rPr lang="en-US" b="1" dirty="0">
                <a:solidFill>
                  <a:srgbClr val="7030A0"/>
                </a:solidFill>
              </a:rPr>
              <a:t>Results-Physical Activity-3</a:t>
            </a:r>
            <a:r>
              <a:rPr lang="en-US" b="1" baseline="30000" dirty="0">
                <a:solidFill>
                  <a:srgbClr val="7030A0"/>
                </a:solidFill>
              </a:rPr>
              <a:t>rd</a:t>
            </a:r>
            <a:r>
              <a:rPr lang="en-US" b="1" dirty="0">
                <a:solidFill>
                  <a:srgbClr val="7030A0"/>
                </a:solidFill>
              </a:rPr>
              <a:t> Grade</a:t>
            </a:r>
          </a:p>
        </p:txBody>
      </p:sp>
      <p:sp>
        <p:nvSpPr>
          <p:cNvPr id="8" name="TextBox 1"/>
          <p:cNvSpPr txBox="1"/>
          <p:nvPr/>
        </p:nvSpPr>
        <p:spPr>
          <a:xfrm>
            <a:off x="120315" y="6689749"/>
            <a:ext cx="2286185" cy="2832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548640">
              <a:defRPr/>
            </a:pPr>
            <a:r>
              <a:rPr lang="en-US" sz="1320" dirty="0">
                <a:solidFill>
                  <a:srgbClr val="7030A0"/>
                </a:solidFill>
                <a:latin typeface="Trebuchet MS" panose="020B0603020202020204"/>
              </a:rPr>
              <a:t>***=p&lt;.001</a:t>
            </a:r>
          </a:p>
        </p:txBody>
      </p:sp>
      <p:graphicFrame>
        <p:nvGraphicFramePr>
          <p:cNvPr id="6" name="Chart 5">
            <a:extLst>
              <a:ext uri="{FF2B5EF4-FFF2-40B4-BE49-F238E27FC236}">
                <a16:creationId xmlns:a16="http://schemas.microsoft.com/office/drawing/2014/main" id="{CA0AD1B9-681E-4D63-BED7-94AFFE777210}"/>
              </a:ext>
            </a:extLst>
          </p:cNvPr>
          <p:cNvGraphicFramePr>
            <a:graphicFrameLocks/>
          </p:cNvGraphicFramePr>
          <p:nvPr>
            <p:extLst>
              <p:ext uri="{D42A27DB-BD31-4B8C-83A1-F6EECF244321}">
                <p14:modId xmlns:p14="http://schemas.microsoft.com/office/powerpoint/2010/main" val="2879245171"/>
              </p:ext>
            </p:extLst>
          </p:nvPr>
        </p:nvGraphicFramePr>
        <p:xfrm>
          <a:off x="359812" y="2042859"/>
          <a:ext cx="6383888" cy="46259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FE8F26FE-1153-4EF0-B275-CD273D1A1411}"/>
              </a:ext>
            </a:extLst>
          </p:cNvPr>
          <p:cNvGraphicFramePr>
            <a:graphicFrameLocks/>
          </p:cNvGraphicFramePr>
          <p:nvPr>
            <p:extLst>
              <p:ext uri="{D42A27DB-BD31-4B8C-83A1-F6EECF244321}">
                <p14:modId xmlns:p14="http://schemas.microsoft.com/office/powerpoint/2010/main" val="397795606"/>
              </p:ext>
            </p:extLst>
          </p:nvPr>
        </p:nvGraphicFramePr>
        <p:xfrm>
          <a:off x="8135213" y="2063798"/>
          <a:ext cx="6135375" cy="46259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15253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181" y="137633"/>
            <a:ext cx="11536633" cy="1297126"/>
          </a:xfrm>
        </p:spPr>
        <p:txBody>
          <a:bodyPr>
            <a:normAutofit fontScale="90000"/>
          </a:bodyPr>
          <a:lstStyle/>
          <a:p>
            <a:r>
              <a:rPr lang="en-US" b="1" dirty="0">
                <a:solidFill>
                  <a:srgbClr val="7030A0"/>
                </a:solidFill>
              </a:rPr>
              <a:t>Results-Physical Activity-4</a:t>
            </a:r>
            <a:r>
              <a:rPr lang="en-US" b="1" baseline="30000" dirty="0">
                <a:solidFill>
                  <a:srgbClr val="7030A0"/>
                </a:solidFill>
              </a:rPr>
              <a:t>th</a:t>
            </a:r>
            <a:r>
              <a:rPr lang="en-US" b="1" dirty="0">
                <a:solidFill>
                  <a:srgbClr val="7030A0"/>
                </a:solidFill>
              </a:rPr>
              <a:t> Grade</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115462333"/>
              </p:ext>
            </p:extLst>
          </p:nvPr>
        </p:nvGraphicFramePr>
        <p:xfrm>
          <a:off x="376071" y="1600200"/>
          <a:ext cx="6592222" cy="51333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88526577"/>
              </p:ext>
            </p:extLst>
          </p:nvPr>
        </p:nvGraphicFramePr>
        <p:xfrm>
          <a:off x="7315200" y="1624263"/>
          <a:ext cx="6592222" cy="472841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1"/>
          <p:cNvSpPr txBox="1"/>
          <p:nvPr/>
        </p:nvSpPr>
        <p:spPr>
          <a:xfrm>
            <a:off x="29164" y="6726986"/>
            <a:ext cx="2113993" cy="34399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548640">
              <a:defRPr/>
            </a:pPr>
            <a:r>
              <a:rPr lang="en-US" sz="1320" dirty="0">
                <a:solidFill>
                  <a:srgbClr val="7030A0"/>
                </a:solidFill>
                <a:latin typeface="Trebuchet MS" panose="020B0603020202020204"/>
              </a:rPr>
              <a:t>**p&lt;.01, *=p&lt;.05</a:t>
            </a:r>
          </a:p>
        </p:txBody>
      </p:sp>
    </p:spTree>
    <p:extLst>
      <p:ext uri="{BB962C8B-B14F-4D97-AF65-F5344CB8AC3E}">
        <p14:creationId xmlns:p14="http://schemas.microsoft.com/office/powerpoint/2010/main" val="335268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805" y="112999"/>
            <a:ext cx="13167360" cy="1078127"/>
          </a:xfrm>
        </p:spPr>
        <p:txBody>
          <a:bodyPr>
            <a:normAutofit fontScale="90000"/>
          </a:bodyPr>
          <a:lstStyle/>
          <a:p>
            <a:r>
              <a:rPr lang="en-US" b="1" dirty="0">
                <a:solidFill>
                  <a:srgbClr val="7030A0"/>
                </a:solidFill>
              </a:rPr>
              <a:t>Results-Obesity Prevalence and BF%</a:t>
            </a:r>
          </a:p>
        </p:txBody>
      </p:sp>
      <p:graphicFrame>
        <p:nvGraphicFramePr>
          <p:cNvPr id="4" name="Chart 3"/>
          <p:cNvGraphicFramePr>
            <a:graphicFrameLocks/>
          </p:cNvGraphicFramePr>
          <p:nvPr>
            <p:extLst>
              <p:ext uri="{D42A27DB-BD31-4B8C-83A1-F6EECF244321}">
                <p14:modId xmlns:p14="http://schemas.microsoft.com/office/powerpoint/2010/main" val="1011591829"/>
              </p:ext>
            </p:extLst>
          </p:nvPr>
        </p:nvGraphicFramePr>
        <p:xfrm>
          <a:off x="532015" y="1616592"/>
          <a:ext cx="6620256" cy="49964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033106497"/>
              </p:ext>
            </p:extLst>
          </p:nvPr>
        </p:nvGraphicFramePr>
        <p:xfrm>
          <a:off x="7301899" y="1616592"/>
          <a:ext cx="7042543" cy="49964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598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453" y="185188"/>
            <a:ext cx="13167360" cy="981875"/>
          </a:xfrm>
        </p:spPr>
        <p:txBody>
          <a:bodyPr>
            <a:normAutofit fontScale="90000"/>
          </a:bodyPr>
          <a:lstStyle/>
          <a:p>
            <a:r>
              <a:rPr lang="en-US" b="1" dirty="0">
                <a:solidFill>
                  <a:srgbClr val="7030A0"/>
                </a:solidFill>
              </a:rPr>
              <a:t>Results-Obesity Prevalence and BF%</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1500003"/>
              </p:ext>
            </p:extLst>
          </p:nvPr>
        </p:nvGraphicFramePr>
        <p:xfrm>
          <a:off x="608491" y="1611561"/>
          <a:ext cx="6533804" cy="5006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777762206"/>
              </p:ext>
            </p:extLst>
          </p:nvPr>
        </p:nvGraphicFramePr>
        <p:xfrm>
          <a:off x="7315200" y="1600330"/>
          <a:ext cx="7052518" cy="50064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29507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A4FE5B-F33B-4D3E-A639-78D294874972}"/>
              </a:ext>
            </a:extLst>
          </p:cNvPr>
          <p:cNvSpPr>
            <a:spLocks noGrp="1"/>
          </p:cNvSpPr>
          <p:nvPr>
            <p:ph type="title"/>
          </p:nvPr>
        </p:nvSpPr>
        <p:spPr>
          <a:xfrm>
            <a:off x="731520" y="3320716"/>
            <a:ext cx="13167360" cy="3728043"/>
          </a:xfrm>
        </p:spPr>
        <p:txBody>
          <a:bodyPr anchor="t">
            <a:noAutofit/>
          </a:bodyPr>
          <a:lstStyle/>
          <a:p>
            <a:r>
              <a:rPr lang="en-US" sz="4000" b="1" dirty="0"/>
              <a:t>Our mission is to bridge the gap between academics and  social, emotional, and healthy well-being of children and adolescents. </a:t>
            </a:r>
            <a:br>
              <a:rPr lang="en-US" sz="4000" b="1" dirty="0"/>
            </a:br>
            <a:br>
              <a:rPr lang="en-US" sz="4000" b="1" dirty="0"/>
            </a:br>
            <a:r>
              <a:rPr lang="en-US" sz="4000" b="1" dirty="0"/>
              <a:t>We develop the whole child through 60 minutes of recess and 15-minute character development lessons daily</a:t>
            </a:r>
            <a:endParaRPr lang="en-US" sz="4000" dirty="0"/>
          </a:p>
        </p:txBody>
      </p:sp>
      <p:pic>
        <p:nvPicPr>
          <p:cNvPr id="11" name="Picture 10">
            <a:extLst>
              <a:ext uri="{FF2B5EF4-FFF2-40B4-BE49-F238E27FC236}">
                <a16:creationId xmlns:a16="http://schemas.microsoft.com/office/drawing/2014/main" id="{5BF28BCF-B744-45E8-8E4A-D88E5469FC29}"/>
              </a:ext>
            </a:extLst>
          </p:cNvPr>
          <p:cNvPicPr>
            <a:picLocks noChangeAspect="1"/>
          </p:cNvPicPr>
          <p:nvPr/>
        </p:nvPicPr>
        <p:blipFill>
          <a:blip r:embed="rId2"/>
          <a:stretch>
            <a:fillRect/>
          </a:stretch>
        </p:blipFill>
        <p:spPr>
          <a:xfrm>
            <a:off x="4656221" y="0"/>
            <a:ext cx="5640623" cy="31525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209251"/>
            <a:ext cx="13167360" cy="1110615"/>
          </a:xfrm>
          <a:solidFill>
            <a:schemeClr val="bg1"/>
          </a:solidFill>
        </p:spPr>
        <p:txBody>
          <a:bodyPr/>
          <a:lstStyle/>
          <a:p>
            <a:r>
              <a:rPr lang="en-US" b="1" dirty="0">
                <a:solidFill>
                  <a:srgbClr val="7030A0"/>
                </a:solidFill>
              </a:rPr>
              <a:t>Summary</a:t>
            </a:r>
          </a:p>
        </p:txBody>
      </p:sp>
      <p:sp>
        <p:nvSpPr>
          <p:cNvPr id="3" name="Content Placeholder 2"/>
          <p:cNvSpPr>
            <a:spLocks noGrp="1"/>
          </p:cNvSpPr>
          <p:nvPr>
            <p:ph sz="half" idx="1"/>
          </p:nvPr>
        </p:nvSpPr>
        <p:spPr>
          <a:xfrm>
            <a:off x="731520" y="1833614"/>
            <a:ext cx="6197067" cy="4876397"/>
          </a:xfrm>
          <a:solidFill>
            <a:schemeClr val="bg1">
              <a:lumMod val="95000"/>
            </a:schemeClr>
          </a:solidFill>
        </p:spPr>
        <p:txBody>
          <a:bodyPr>
            <a:normAutofit fontScale="77500" lnSpcReduction="20000"/>
          </a:bodyPr>
          <a:lstStyle/>
          <a:p>
            <a:r>
              <a:rPr lang="en-US" sz="3600" b="1" dirty="0">
                <a:solidFill>
                  <a:srgbClr val="7030A0"/>
                </a:solidFill>
              </a:rPr>
              <a:t>3</a:t>
            </a:r>
            <a:r>
              <a:rPr lang="en-US" sz="3600" b="1" baseline="30000" dirty="0">
                <a:solidFill>
                  <a:srgbClr val="7030A0"/>
                </a:solidFill>
              </a:rPr>
              <a:t>rd</a:t>
            </a:r>
            <a:r>
              <a:rPr lang="en-US" sz="3600" b="1" dirty="0">
                <a:solidFill>
                  <a:srgbClr val="7030A0"/>
                </a:solidFill>
              </a:rPr>
              <a:t> grade</a:t>
            </a:r>
          </a:p>
          <a:p>
            <a:pPr lvl="1"/>
            <a:r>
              <a:rPr lang="en-US" sz="3600" b="1" dirty="0">
                <a:solidFill>
                  <a:srgbClr val="7030A0"/>
                </a:solidFill>
              </a:rPr>
              <a:t>60 &gt; 30 in decreasing obesity rates and BF%</a:t>
            </a:r>
          </a:p>
          <a:p>
            <a:pPr lvl="1"/>
            <a:r>
              <a:rPr lang="en-US" sz="3600" b="1" dirty="0">
                <a:solidFill>
                  <a:srgbClr val="7030A0"/>
                </a:solidFill>
              </a:rPr>
              <a:t>60 &gt; 30 in MVPA and steps</a:t>
            </a:r>
          </a:p>
          <a:p>
            <a:r>
              <a:rPr lang="en-US" sz="3600" b="1" dirty="0">
                <a:solidFill>
                  <a:srgbClr val="7030A0"/>
                </a:solidFill>
              </a:rPr>
              <a:t>4</a:t>
            </a:r>
            <a:r>
              <a:rPr lang="en-US" sz="3600" b="1" baseline="30000" dirty="0">
                <a:solidFill>
                  <a:srgbClr val="7030A0"/>
                </a:solidFill>
              </a:rPr>
              <a:t>th</a:t>
            </a:r>
            <a:r>
              <a:rPr lang="en-US" sz="3600" b="1" dirty="0">
                <a:solidFill>
                  <a:srgbClr val="7030A0"/>
                </a:solidFill>
              </a:rPr>
              <a:t> grade</a:t>
            </a:r>
          </a:p>
          <a:p>
            <a:pPr lvl="1"/>
            <a:r>
              <a:rPr lang="en-US" sz="3600" b="1" dirty="0">
                <a:solidFill>
                  <a:srgbClr val="7030A0"/>
                </a:solidFill>
              </a:rPr>
              <a:t>45 &gt; 30 in decreasing BF%</a:t>
            </a:r>
          </a:p>
          <a:p>
            <a:pPr lvl="1"/>
            <a:r>
              <a:rPr lang="en-US" sz="3600" b="1" dirty="0">
                <a:solidFill>
                  <a:srgbClr val="7030A0"/>
                </a:solidFill>
              </a:rPr>
              <a:t>30 &gt; 45 in MVPA and steps</a:t>
            </a:r>
          </a:p>
          <a:p>
            <a:pPr lvl="2"/>
            <a:r>
              <a:rPr lang="en-US" sz="3600" b="1" dirty="0">
                <a:solidFill>
                  <a:srgbClr val="7030A0"/>
                </a:solidFill>
              </a:rPr>
              <a:t>School design</a:t>
            </a:r>
          </a:p>
          <a:p>
            <a:pPr lvl="2"/>
            <a:r>
              <a:rPr lang="en-US" sz="3600" b="1" dirty="0">
                <a:solidFill>
                  <a:srgbClr val="7030A0"/>
                </a:solidFill>
              </a:rPr>
              <a:t>Recess location</a:t>
            </a:r>
          </a:p>
          <a:p>
            <a:pPr lvl="2"/>
            <a:r>
              <a:rPr lang="en-US" sz="3600" b="1" dirty="0">
                <a:solidFill>
                  <a:srgbClr val="7030A0"/>
                </a:solidFill>
              </a:rPr>
              <a:t>PE schedule</a:t>
            </a:r>
          </a:p>
          <a:p>
            <a:pPr lvl="2"/>
            <a:r>
              <a:rPr lang="en-US" sz="3600" b="1" dirty="0">
                <a:solidFill>
                  <a:srgbClr val="7030A0"/>
                </a:solidFill>
              </a:rPr>
              <a:t>Activity Choices</a:t>
            </a:r>
          </a:p>
          <a:p>
            <a:endParaRPr lang="en-US" dirty="0"/>
          </a:p>
        </p:txBody>
      </p:sp>
      <p:sp>
        <p:nvSpPr>
          <p:cNvPr id="5" name="Content Placeholder 4"/>
          <p:cNvSpPr>
            <a:spLocks noGrp="1"/>
          </p:cNvSpPr>
          <p:nvPr>
            <p:ph sz="half" idx="2"/>
          </p:nvPr>
        </p:nvSpPr>
        <p:spPr>
          <a:xfrm>
            <a:off x="7315200" y="1814365"/>
            <a:ext cx="6583680" cy="4876397"/>
          </a:xfrm>
          <a:solidFill>
            <a:schemeClr val="bg1">
              <a:lumMod val="95000"/>
            </a:schemeClr>
          </a:solidFill>
        </p:spPr>
        <p:txBody>
          <a:bodyPr>
            <a:normAutofit fontScale="77500" lnSpcReduction="20000"/>
          </a:bodyPr>
          <a:lstStyle/>
          <a:p>
            <a:r>
              <a:rPr lang="en-US" sz="3600" b="1" dirty="0">
                <a:solidFill>
                  <a:srgbClr val="7030A0"/>
                </a:solidFill>
              </a:rPr>
              <a:t>10-minute increase in MVPA</a:t>
            </a:r>
          </a:p>
          <a:p>
            <a:pPr lvl="1"/>
            <a:r>
              <a:rPr lang="en-US" sz="3600" b="1" dirty="0">
                <a:solidFill>
                  <a:srgbClr val="7030A0"/>
                </a:solidFill>
              </a:rPr>
              <a:t>11.9x to be healthy than obese</a:t>
            </a:r>
          </a:p>
          <a:p>
            <a:pPr lvl="1"/>
            <a:r>
              <a:rPr lang="en-US" sz="3600" b="1" dirty="0">
                <a:solidFill>
                  <a:srgbClr val="7030A0"/>
                </a:solidFill>
              </a:rPr>
              <a:t>12.5x to be overfat than obese</a:t>
            </a:r>
          </a:p>
          <a:p>
            <a:r>
              <a:rPr lang="en-US" sz="3600" b="1" dirty="0">
                <a:solidFill>
                  <a:srgbClr val="7030A0"/>
                </a:solidFill>
              </a:rPr>
              <a:t>Both groups meeting MVPA recommendations in school alone</a:t>
            </a:r>
          </a:p>
          <a:p>
            <a:pPr lvl="1"/>
            <a:r>
              <a:rPr lang="en-US" sz="3600" b="1" dirty="0">
                <a:solidFill>
                  <a:srgbClr val="7030A0"/>
                </a:solidFill>
              </a:rPr>
              <a:t>~83-129 minutes daily</a:t>
            </a:r>
          </a:p>
          <a:p>
            <a:r>
              <a:rPr lang="en-US" sz="3600" b="1" dirty="0">
                <a:solidFill>
                  <a:srgbClr val="7030A0"/>
                </a:solidFill>
              </a:rPr>
              <a:t>Play environment</a:t>
            </a:r>
          </a:p>
          <a:p>
            <a:pPr lvl="1"/>
            <a:r>
              <a:rPr lang="en-US" sz="3600" b="1" dirty="0">
                <a:solidFill>
                  <a:srgbClr val="7030A0"/>
                </a:solidFill>
              </a:rPr>
              <a:t>Age and Sex</a:t>
            </a:r>
          </a:p>
          <a:p>
            <a:endParaRPr lang="en-US" dirty="0"/>
          </a:p>
        </p:txBody>
      </p:sp>
    </p:spTree>
    <p:extLst>
      <p:ext uri="{BB962C8B-B14F-4D97-AF65-F5344CB8AC3E}">
        <p14:creationId xmlns:p14="http://schemas.microsoft.com/office/powerpoint/2010/main" val="170094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1520" y="161125"/>
            <a:ext cx="13167360" cy="1371600"/>
          </a:xfrm>
          <a:solidFill>
            <a:schemeClr val="bg1"/>
          </a:solidFill>
        </p:spPr>
        <p:txBody>
          <a:bodyPr/>
          <a:lstStyle/>
          <a:p>
            <a:r>
              <a:rPr lang="en-US" b="1" dirty="0">
                <a:solidFill>
                  <a:srgbClr val="7030A0"/>
                </a:solidFill>
              </a:rPr>
              <a:t>Conclusions</a:t>
            </a:r>
          </a:p>
        </p:txBody>
      </p:sp>
      <p:sp>
        <p:nvSpPr>
          <p:cNvPr id="3" name="Content Placeholder 2"/>
          <p:cNvSpPr>
            <a:spLocks noGrp="1"/>
          </p:cNvSpPr>
          <p:nvPr>
            <p:ph idx="1"/>
          </p:nvPr>
        </p:nvSpPr>
        <p:spPr>
          <a:xfrm>
            <a:off x="295937" y="1950006"/>
            <a:ext cx="14038526" cy="4838875"/>
          </a:xfrm>
          <a:solidFill>
            <a:schemeClr val="bg1">
              <a:lumMod val="95000"/>
            </a:schemeClr>
          </a:solidFill>
        </p:spPr>
        <p:txBody>
          <a:bodyPr>
            <a:normAutofit/>
          </a:bodyPr>
          <a:lstStyle/>
          <a:p>
            <a:r>
              <a:rPr lang="en-US" sz="3360" b="1" dirty="0">
                <a:solidFill>
                  <a:srgbClr val="7030A0"/>
                </a:solidFill>
              </a:rPr>
              <a:t>Additional time for outdoor, unstructured play is needed in multiple settings</a:t>
            </a:r>
          </a:p>
          <a:p>
            <a:pPr lvl="1"/>
            <a:r>
              <a:rPr lang="en-US" sz="2880" b="1" dirty="0">
                <a:solidFill>
                  <a:srgbClr val="7030A0"/>
                </a:solidFill>
              </a:rPr>
              <a:t>Before/During/After School, child care centers, etc.</a:t>
            </a:r>
          </a:p>
          <a:p>
            <a:r>
              <a:rPr lang="en-US" sz="3360" b="1" dirty="0">
                <a:solidFill>
                  <a:srgbClr val="7030A0"/>
                </a:solidFill>
              </a:rPr>
              <a:t>Recess is no longer a “reward”</a:t>
            </a:r>
          </a:p>
          <a:p>
            <a:pPr lvl="1"/>
            <a:r>
              <a:rPr lang="en-US" sz="2880" b="1" dirty="0">
                <a:solidFill>
                  <a:srgbClr val="7030A0"/>
                </a:solidFill>
              </a:rPr>
              <a:t>Part of development</a:t>
            </a:r>
          </a:p>
          <a:p>
            <a:r>
              <a:rPr lang="en-US" sz="3360" b="1" dirty="0">
                <a:solidFill>
                  <a:srgbClr val="7030A0"/>
                </a:solidFill>
              </a:rPr>
              <a:t>State and national mandates for recess</a:t>
            </a:r>
          </a:p>
          <a:p>
            <a:r>
              <a:rPr lang="en-US" sz="3360" b="1" dirty="0">
                <a:solidFill>
                  <a:srgbClr val="7030A0"/>
                </a:solidFill>
              </a:rPr>
              <a:t>Invest in healthy future of children</a:t>
            </a:r>
          </a:p>
          <a:p>
            <a:pPr lvl="1"/>
            <a:r>
              <a:rPr lang="en-US" sz="2880" b="1" dirty="0">
                <a:solidFill>
                  <a:srgbClr val="7030A0"/>
                </a:solidFill>
              </a:rPr>
              <a:t>Investment of outdoor play spaces</a:t>
            </a:r>
          </a:p>
        </p:txBody>
      </p:sp>
    </p:spTree>
    <p:extLst>
      <p:ext uri="{BB962C8B-B14F-4D97-AF65-F5344CB8AC3E}">
        <p14:creationId xmlns:p14="http://schemas.microsoft.com/office/powerpoint/2010/main" val="1816591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finite question marks in 3D rendering">
            <a:extLst>
              <a:ext uri="{FF2B5EF4-FFF2-40B4-BE49-F238E27FC236}">
                <a16:creationId xmlns:a16="http://schemas.microsoft.com/office/drawing/2014/main" id="{A6743822-5B2D-4B14-4FDE-912AC1045DA5}"/>
              </a:ext>
            </a:extLst>
          </p:cNvPr>
          <p:cNvPicPr>
            <a:picLocks noChangeAspect="1"/>
          </p:cNvPicPr>
          <p:nvPr/>
        </p:nvPicPr>
        <p:blipFill rotWithShape="1">
          <a:blip r:embed="rId2">
            <a:alphaModFix amt="50000"/>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rcRect t="15730"/>
          <a:stretch/>
        </p:blipFill>
        <p:spPr>
          <a:xfrm>
            <a:off x="24" y="3"/>
            <a:ext cx="14630376" cy="7115906"/>
          </a:xfrm>
          <a:prstGeom prst="rect">
            <a:avLst/>
          </a:prstGeom>
        </p:spPr>
      </p:pic>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1828800" y="1346834"/>
            <a:ext cx="10972800" cy="3480622"/>
          </a:xfrm>
        </p:spPr>
        <p:txBody>
          <a:bodyPr vert="horz" lIns="109728" tIns="54864" rIns="109728" bIns="54864" rtlCol="0" anchor="b">
            <a:normAutofit/>
          </a:bodyPr>
          <a:lstStyle/>
          <a:p>
            <a:pPr algn="ctr"/>
            <a:r>
              <a:rPr lang="en-US" sz="7200" b="1" dirty="0">
                <a:solidFill>
                  <a:srgbClr val="FFFFFF"/>
                </a:solidFill>
                <a:latin typeface="Noto Sans SC Bold" panose="020B0800000000000000" pitchFamily="34" charset="-128"/>
                <a:ea typeface="Noto Sans SC Bold" panose="020B0800000000000000" pitchFamily="34" charset="-128"/>
              </a:rPr>
              <a:t>QUESTIONS?</a:t>
            </a:r>
          </a:p>
        </p:txBody>
      </p:sp>
    </p:spTree>
    <p:extLst>
      <p:ext uri="{BB962C8B-B14F-4D97-AF65-F5344CB8AC3E}">
        <p14:creationId xmlns:p14="http://schemas.microsoft.com/office/powerpoint/2010/main" val="1361799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19C7-0F7A-1B4B-A24D-E2238989965E}"/>
              </a:ext>
            </a:extLst>
          </p:cNvPr>
          <p:cNvSpPr>
            <a:spLocks noGrp="1"/>
          </p:cNvSpPr>
          <p:nvPr>
            <p:ph type="ctrTitle"/>
          </p:nvPr>
        </p:nvSpPr>
        <p:spPr>
          <a:xfrm>
            <a:off x="667266" y="2984742"/>
            <a:ext cx="13772840" cy="1784946"/>
          </a:xfrm>
        </p:spPr>
        <p:txBody>
          <a:bodyPr>
            <a:noAutofit/>
          </a:bodyPr>
          <a:lstStyle/>
          <a:p>
            <a:pPr algn="ctr"/>
            <a:r>
              <a:rPr lang="en-US" sz="6720" dirty="0">
                <a:latin typeface="Arial" panose="020B0604020202020204" pitchFamily="34" charset="0"/>
                <a:cs typeface="Arial" panose="020B0604020202020204" pitchFamily="34" charset="0"/>
              </a:rPr>
              <a:t>The Impact of Multiple Recesses on Limb Movement Patterns</a:t>
            </a:r>
          </a:p>
        </p:txBody>
      </p:sp>
      <p:sp>
        <p:nvSpPr>
          <p:cNvPr id="3" name="Subtitle 2">
            <a:extLst>
              <a:ext uri="{FF2B5EF4-FFF2-40B4-BE49-F238E27FC236}">
                <a16:creationId xmlns:a16="http://schemas.microsoft.com/office/drawing/2014/main" id="{E23BF264-39A3-E54D-A75E-D1A8A5D13195}"/>
              </a:ext>
            </a:extLst>
          </p:cNvPr>
          <p:cNvSpPr>
            <a:spLocks noGrp="1"/>
          </p:cNvSpPr>
          <p:nvPr>
            <p:ph type="subTitle" idx="1"/>
          </p:nvPr>
        </p:nvSpPr>
        <p:spPr>
          <a:xfrm>
            <a:off x="324983" y="5163494"/>
            <a:ext cx="13980434" cy="1885496"/>
          </a:xfrm>
          <a:noFill/>
        </p:spPr>
        <p:txBody>
          <a:bodyPr>
            <a:noAutofit/>
          </a:bodyPr>
          <a:lstStyle/>
          <a:p>
            <a:pPr algn="ctr"/>
            <a:r>
              <a:rPr lang="en-US" sz="3840" b="1" dirty="0">
                <a:latin typeface="Arial" panose="020B0604020202020204" pitchFamily="34" charset="0"/>
                <a:cs typeface="Arial" panose="020B0604020202020204" pitchFamily="34" charset="0"/>
              </a:rPr>
              <a:t>Kate Webb, M.S.</a:t>
            </a:r>
          </a:p>
          <a:p>
            <a:pPr>
              <a:spcBef>
                <a:spcPts val="0"/>
              </a:spcBef>
            </a:pPr>
            <a:r>
              <a:rPr lang="en-US" sz="3840" b="1" dirty="0">
                <a:latin typeface="Arial" panose="020B0604020202020204" pitchFamily="34" charset="0"/>
                <a:cs typeface="Arial" panose="020B0604020202020204" pitchFamily="34" charset="0"/>
              </a:rPr>
              <a:t>Dr. Deborah Rhea</a:t>
            </a:r>
          </a:p>
          <a:p>
            <a:pPr>
              <a:spcBef>
                <a:spcPts val="0"/>
              </a:spcBef>
            </a:pPr>
            <a:r>
              <a:rPr lang="en-US" sz="3840" b="1" dirty="0">
                <a:latin typeface="Arial" panose="020B0604020202020204" pitchFamily="34" charset="0"/>
                <a:cs typeface="Arial" panose="020B0604020202020204" pitchFamily="34" charset="0"/>
              </a:rPr>
              <a:t>Texas Christian University</a:t>
            </a:r>
          </a:p>
          <a:p>
            <a:pPr>
              <a:spcBef>
                <a:spcPts val="0"/>
              </a:spcBef>
            </a:pPr>
            <a:endParaRPr lang="en-US" sz="3840" b="1" dirty="0">
              <a:latin typeface="Arial" panose="020B0604020202020204" pitchFamily="34" charset="0"/>
              <a:cs typeface="Arial" panose="020B0604020202020204" pitchFamily="34" charset="0"/>
            </a:endParaRPr>
          </a:p>
          <a:p>
            <a:pPr>
              <a:spcBef>
                <a:spcPts val="0"/>
              </a:spcBef>
            </a:pPr>
            <a:endParaRPr lang="en-US" sz="3840" b="1" dirty="0">
              <a:solidFill>
                <a:srgbClr val="92D050"/>
              </a:solidFill>
              <a:cs typeface="APPLE CHANCERY" panose="03020702040506060504" pitchFamily="66" charset="-79"/>
            </a:endParaRPr>
          </a:p>
        </p:txBody>
      </p:sp>
      <p:pic>
        <p:nvPicPr>
          <p:cNvPr id="5" name="Picture 1">
            <a:extLst>
              <a:ext uri="{FF2B5EF4-FFF2-40B4-BE49-F238E27FC236}">
                <a16:creationId xmlns:a16="http://schemas.microsoft.com/office/drawing/2014/main" id="{A2CDE935-9D85-2AEC-F351-B13E839A56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09" y="5411139"/>
            <a:ext cx="3275702" cy="16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7253A85-CFB1-E787-A4A6-5339FC992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0648" y="5453055"/>
            <a:ext cx="2829752" cy="1637851"/>
          </a:xfrm>
          <a:prstGeom prst="rect">
            <a:avLst/>
          </a:prstGeom>
        </p:spPr>
      </p:pic>
    </p:spTree>
    <p:extLst>
      <p:ext uri="{BB962C8B-B14F-4D97-AF65-F5344CB8AC3E}">
        <p14:creationId xmlns:p14="http://schemas.microsoft.com/office/powerpoint/2010/main" val="3680664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07AF-8607-6BD1-4B93-618C73713345}"/>
              </a:ext>
            </a:extLst>
          </p:cNvPr>
          <p:cNvSpPr>
            <a:spLocks noGrp="1"/>
          </p:cNvSpPr>
          <p:nvPr>
            <p:ph type="title"/>
          </p:nvPr>
        </p:nvSpPr>
        <p:spPr>
          <a:xfrm>
            <a:off x="731520" y="329567"/>
            <a:ext cx="8834511" cy="1371600"/>
          </a:xfrm>
        </p:spPr>
        <p:txBody>
          <a:bodyPr/>
          <a:lstStyle/>
          <a:p>
            <a:r>
              <a:rPr lang="en-US" altLang="en-US" sz="5280" b="1" dirty="0">
                <a:solidFill>
                  <a:srgbClr val="7030A0"/>
                </a:solidFill>
                <a:latin typeface="Arial" panose="020B0604020202020204" pitchFamily="34" charset="0"/>
                <a:cs typeface="Arial" panose="020B0604020202020204" pitchFamily="34" charset="0"/>
              </a:rPr>
              <a:t>Introduction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CEF6952-4940-C7A2-1966-964DE8FE36D1}"/>
              </a:ext>
            </a:extLst>
          </p:cNvPr>
          <p:cNvSpPr>
            <a:spLocks noGrp="1"/>
          </p:cNvSpPr>
          <p:nvPr>
            <p:ph idx="1"/>
          </p:nvPr>
        </p:nvSpPr>
        <p:spPr>
          <a:xfrm>
            <a:off x="775333" y="1737360"/>
            <a:ext cx="9245417" cy="5948978"/>
          </a:xfrm>
        </p:spPr>
        <p:txBody>
          <a:bodyPr>
            <a:normAutofit fontScale="47500" lnSpcReduction="20000"/>
          </a:bodyPr>
          <a:lstStyle/>
          <a:p>
            <a:pPr>
              <a:spcBef>
                <a:spcPct val="0"/>
              </a:spcBef>
            </a:pPr>
            <a:r>
              <a:rPr lang="en-US" altLang="en-US" b="1" dirty="0">
                <a:latin typeface="Arial" panose="020B0604020202020204" pitchFamily="34" charset="0"/>
                <a:cs typeface="Arial" panose="020B0604020202020204" pitchFamily="34" charset="0"/>
              </a:rPr>
              <a:t>Growing trend: sitting longer for content, playing less</a:t>
            </a:r>
          </a:p>
          <a:p>
            <a:pPr marL="0" indent="0">
              <a:spcBef>
                <a:spcPct val="0"/>
              </a:spcBef>
              <a:buNone/>
            </a:pPr>
            <a:endParaRPr lang="en-US" altLang="en-US" b="1" dirty="0">
              <a:latin typeface="Arial" panose="020B0604020202020204" pitchFamily="34" charset="0"/>
              <a:cs typeface="Arial" panose="020B0604020202020204" pitchFamily="34" charset="0"/>
            </a:endParaRPr>
          </a:p>
          <a:p>
            <a:pPr marL="422910" indent="-422910">
              <a:spcBef>
                <a:spcPct val="0"/>
              </a:spcBef>
            </a:pPr>
            <a:r>
              <a:rPr lang="en-US" altLang="en-US" b="1" dirty="0">
                <a:latin typeface="Arial" panose="020B0604020202020204" pitchFamily="34" charset="0"/>
                <a:cs typeface="Arial" panose="020B0604020202020204" pitchFamily="34" charset="0"/>
              </a:rPr>
              <a:t>Post-COVID: exasperated time in the classroom &amp; 20 minutes or less of outdoor play daily</a:t>
            </a:r>
          </a:p>
          <a:p>
            <a:pPr>
              <a:spcBef>
                <a:spcPct val="0"/>
              </a:spcBef>
            </a:pPr>
            <a:endParaRPr lang="en-US" altLang="en-US" b="1" dirty="0">
              <a:latin typeface="Arial" panose="020B0604020202020204" pitchFamily="34" charset="0"/>
              <a:cs typeface="Arial" panose="020B0604020202020204" pitchFamily="34" charset="0"/>
            </a:endParaRPr>
          </a:p>
          <a:p>
            <a:pPr marL="253366" indent="-253366">
              <a:spcBef>
                <a:spcPct val="0"/>
              </a:spcBef>
            </a:pPr>
            <a:r>
              <a:rPr lang="en-US" altLang="en-US" b="1" dirty="0">
                <a:latin typeface="Arial" panose="020B0604020202020204" pitchFamily="34" charset="0"/>
                <a:cs typeface="Arial" panose="020B0604020202020204" pitchFamily="34" charset="0"/>
              </a:rPr>
              <a:t>  Cognition may be compromised due to inactivity trends </a:t>
            </a:r>
          </a:p>
          <a:p>
            <a:pPr marL="0" indent="0">
              <a:spcBef>
                <a:spcPct val="0"/>
              </a:spcBef>
              <a:buNone/>
            </a:pPr>
            <a:endParaRPr lang="en-US" altLang="en-US" b="1" dirty="0">
              <a:latin typeface="Arial" panose="020B0604020202020204" pitchFamily="34" charset="0"/>
              <a:cs typeface="Arial" panose="020B0604020202020204" pitchFamily="34" charset="0"/>
            </a:endParaRPr>
          </a:p>
          <a:p>
            <a:pPr marL="733426" lvl="1" indent="-253366">
              <a:spcBef>
                <a:spcPct val="0"/>
              </a:spcBef>
            </a:pPr>
            <a:r>
              <a:rPr lang="en-US" altLang="en-US" b="1" dirty="0">
                <a:latin typeface="Arial" panose="020B0604020202020204" pitchFamily="34" charset="0"/>
                <a:cs typeface="Arial" panose="020B0604020202020204" pitchFamily="34" charset="0"/>
              </a:rPr>
              <a:t>Utilizing limb movements can improve time on task, attention spans, processing speeds and focus.</a:t>
            </a:r>
          </a:p>
          <a:p>
            <a:pPr marL="480060" lvl="1" indent="0">
              <a:spcBef>
                <a:spcPct val="0"/>
              </a:spcBef>
              <a:buNone/>
            </a:pPr>
            <a:endParaRPr lang="en-US" altLang="en-US" b="1" dirty="0">
              <a:latin typeface="Arial" panose="020B0604020202020204" pitchFamily="34" charset="0"/>
              <a:cs typeface="Arial" panose="020B0604020202020204" pitchFamily="34" charset="0"/>
            </a:endParaRPr>
          </a:p>
          <a:p>
            <a:pPr marL="733426" lvl="1" indent="-253366">
              <a:spcBef>
                <a:spcPct val="0"/>
              </a:spcBef>
            </a:pPr>
            <a:r>
              <a:rPr lang="en-US" altLang="en-US" b="1" dirty="0">
                <a:latin typeface="Arial" panose="020B0604020202020204" pitchFamily="34" charset="0"/>
                <a:cs typeface="Arial" panose="020B0604020202020204" pitchFamily="34" charset="0"/>
              </a:rPr>
              <a:t>Stimulation/Development Cerebellum, Prefrontal Cortex, Corpus Callosum</a:t>
            </a:r>
          </a:p>
          <a:p>
            <a:pPr marL="480060" lvl="1" indent="0">
              <a:spcBef>
                <a:spcPct val="0"/>
              </a:spcBef>
              <a:buNone/>
            </a:pPr>
            <a:endParaRPr lang="en-US" altLang="en-US" b="1" dirty="0">
              <a:latin typeface="Arial" panose="020B0604020202020204" pitchFamily="34" charset="0"/>
              <a:cs typeface="Arial" panose="020B0604020202020204" pitchFamily="34" charset="0"/>
            </a:endParaRPr>
          </a:p>
          <a:p>
            <a:pPr marL="733426" lvl="1" indent="-253366">
              <a:spcBef>
                <a:spcPct val="0"/>
              </a:spcBef>
            </a:pPr>
            <a:r>
              <a:rPr lang="en-US" altLang="en-US" b="1" dirty="0">
                <a:latin typeface="Arial" panose="020B0604020202020204" pitchFamily="34" charset="0"/>
                <a:cs typeface="Arial" panose="020B0604020202020204" pitchFamily="34" charset="0"/>
              </a:rPr>
              <a:t>Decreased stress and depression</a:t>
            </a:r>
          </a:p>
          <a:p>
            <a:pPr>
              <a:spcBef>
                <a:spcPct val="0"/>
              </a:spcBef>
              <a:buNone/>
            </a:pPr>
            <a:endParaRPr lang="en-US" altLang="en-US" b="1" dirty="0">
              <a:latin typeface="Arial" panose="020B0604020202020204" pitchFamily="34" charset="0"/>
              <a:cs typeface="Arial" panose="020B0604020202020204" pitchFamily="34" charset="0"/>
            </a:endParaRPr>
          </a:p>
          <a:p>
            <a:pPr>
              <a:spcBef>
                <a:spcPct val="0"/>
              </a:spcBef>
              <a:buFontTx/>
              <a:buNone/>
            </a:pPr>
            <a:r>
              <a:rPr lang="en-US" altLang="en-US" sz="5760" b="1" dirty="0">
                <a:solidFill>
                  <a:srgbClr val="7030A0"/>
                </a:solidFill>
                <a:latin typeface="Arial" panose="020B0604020202020204" pitchFamily="34" charset="0"/>
                <a:cs typeface="Arial" panose="020B0604020202020204" pitchFamily="34" charset="0"/>
              </a:rPr>
              <a:t>Purpose</a:t>
            </a:r>
            <a:endParaRPr lang="en-US" altLang="en-US" sz="5760" b="1" dirty="0">
              <a:latin typeface="Arial" panose="020B0604020202020204" pitchFamily="34" charset="0"/>
              <a:cs typeface="Arial" panose="020B0604020202020204" pitchFamily="34" charset="0"/>
            </a:endParaRPr>
          </a:p>
          <a:p>
            <a:pPr marL="274320" indent="-274320">
              <a:spcBef>
                <a:spcPct val="0"/>
              </a:spcBef>
            </a:pPr>
            <a:endParaRPr lang="en-US" altLang="en-US" b="1" dirty="0">
              <a:latin typeface="Arial" panose="020B0604020202020204" pitchFamily="34" charset="0"/>
              <a:cs typeface="Arial" panose="020B0604020202020204" pitchFamily="34" charset="0"/>
            </a:endParaRPr>
          </a:p>
          <a:p>
            <a:pPr marL="457200" indent="-457200">
              <a:spcBef>
                <a:spcPct val="0"/>
              </a:spcBef>
            </a:pPr>
            <a:r>
              <a:rPr lang="en-US" altLang="en-US" b="1" dirty="0">
                <a:latin typeface="Arial" panose="020B0604020202020204" pitchFamily="34" charset="0"/>
                <a:cs typeface="Arial" panose="020B0604020202020204" pitchFamily="34" charset="0"/>
              </a:rPr>
              <a:t>An exploratory study to determine which limb movement types are utilized in varying amounts of recess (unstructured outdoor play)</a:t>
            </a:r>
          </a:p>
          <a:p>
            <a:endParaRPr lang="en-US" dirty="0"/>
          </a:p>
        </p:txBody>
      </p:sp>
      <p:sp>
        <p:nvSpPr>
          <p:cNvPr id="4" name="Footer Placeholder 3">
            <a:extLst>
              <a:ext uri="{FF2B5EF4-FFF2-40B4-BE49-F238E27FC236}">
                <a16:creationId xmlns:a16="http://schemas.microsoft.com/office/drawing/2014/main" id="{923C4D2E-A0D8-B45C-8DAE-426266E17611}"/>
              </a:ext>
            </a:extLst>
          </p:cNvPr>
          <p:cNvSpPr>
            <a:spLocks noGrp="1"/>
          </p:cNvSpPr>
          <p:nvPr>
            <p:ph type="ftr" sz="quarter" idx="11"/>
          </p:nvPr>
        </p:nvSpPr>
        <p:spPr>
          <a:xfrm>
            <a:off x="10174044" y="7723844"/>
            <a:ext cx="4631754" cy="365761"/>
          </a:xfrm>
        </p:spPr>
        <p:txBody>
          <a:bodyPr/>
          <a:lstStyle/>
          <a:p>
            <a:r>
              <a:rPr lang="en-US" dirty="0"/>
              <a:t>AASP Conference Fort Worth, TX 2022</a:t>
            </a:r>
          </a:p>
        </p:txBody>
      </p:sp>
      <p:pic>
        <p:nvPicPr>
          <p:cNvPr id="5" name="Picture Placeholder 5">
            <a:extLst>
              <a:ext uri="{FF2B5EF4-FFF2-40B4-BE49-F238E27FC236}">
                <a16:creationId xmlns:a16="http://schemas.microsoft.com/office/drawing/2014/main" id="{5A2B6DF1-71B5-5E9B-4644-F17A93F31F11}"/>
              </a:ext>
            </a:extLst>
          </p:cNvPr>
          <p:cNvPicPr>
            <a:picLocks noChangeAspect="1"/>
          </p:cNvPicPr>
          <p:nvPr/>
        </p:nvPicPr>
        <p:blipFill>
          <a:blip r:embed="rId2">
            <a:extLst>
              <a:ext uri="{837473B0-CC2E-450A-ABE3-18F120FF3D39}">
                <a1611:picAttrSrcUrl xmlns:a1611="http://schemas.microsoft.com/office/drawing/2016/11/main" r:id="rId3"/>
              </a:ext>
            </a:extLst>
          </a:blip>
          <a:srcRect l="25212" r="25212"/>
          <a:stretch>
            <a:fillRect/>
          </a:stretch>
        </p:blipFill>
        <p:spPr>
          <a:xfrm>
            <a:off x="10091221" y="633990"/>
            <a:ext cx="4092854" cy="5486400"/>
          </a:xfrm>
          <a:prstGeom prst="roundRect">
            <a:avLst>
              <a:gd name="adj" fmla="val 2543"/>
            </a:avLst>
          </a:prstGeom>
        </p:spPr>
      </p:pic>
      <p:sp>
        <p:nvSpPr>
          <p:cNvPr id="6" name="TextBox 5">
            <a:extLst>
              <a:ext uri="{FF2B5EF4-FFF2-40B4-BE49-F238E27FC236}">
                <a16:creationId xmlns:a16="http://schemas.microsoft.com/office/drawing/2014/main" id="{047ABD52-4F69-8055-4BC3-3208F89497EC}"/>
              </a:ext>
            </a:extLst>
          </p:cNvPr>
          <p:cNvSpPr txBox="1"/>
          <p:nvPr/>
        </p:nvSpPr>
        <p:spPr>
          <a:xfrm>
            <a:off x="10174044" y="6215242"/>
            <a:ext cx="4092854" cy="258532"/>
          </a:xfrm>
          <a:prstGeom prst="rect">
            <a:avLst/>
          </a:prstGeom>
          <a:noFill/>
        </p:spPr>
        <p:txBody>
          <a:bodyPr wrap="square" rtlCol="0">
            <a:spAutoFit/>
          </a:bodyPr>
          <a:lstStyle/>
          <a:p>
            <a:r>
              <a:rPr lang="en-US" sz="1080">
                <a:hlinkClick r:id="rId3" tooltip="https://www.heart-resources.org/doc_lib/syria-crisis-education-fact-sheet-middle-east-north-africa-school-children-initiative/"/>
              </a:rPr>
              <a:t>This Photo</a:t>
            </a:r>
            <a:r>
              <a:rPr lang="en-US" sz="1080"/>
              <a:t> by Unknown Author is licensed under </a:t>
            </a:r>
            <a:r>
              <a:rPr lang="en-US" sz="1080">
                <a:hlinkClick r:id="rId4" tooltip="https://creativecommons.org/licenses/by/3.0/"/>
              </a:rPr>
              <a:t>CC BY</a:t>
            </a:r>
            <a:endParaRPr lang="en-US" sz="1080"/>
          </a:p>
        </p:txBody>
      </p:sp>
      <p:sp>
        <p:nvSpPr>
          <p:cNvPr id="7" name="Slide Number Placeholder 6">
            <a:extLst>
              <a:ext uri="{FF2B5EF4-FFF2-40B4-BE49-F238E27FC236}">
                <a16:creationId xmlns:a16="http://schemas.microsoft.com/office/drawing/2014/main" id="{4C40E430-904D-4931-A437-3A6BED5736C7}"/>
              </a:ext>
            </a:extLst>
          </p:cNvPr>
          <p:cNvSpPr>
            <a:spLocks noGrp="1"/>
          </p:cNvSpPr>
          <p:nvPr>
            <p:ph type="sldNum" sz="quarter" idx="12"/>
          </p:nvPr>
        </p:nvSpPr>
        <p:spPr>
          <a:xfrm>
            <a:off x="13428887" y="7225726"/>
            <a:ext cx="1005839" cy="921224"/>
          </a:xfrm>
        </p:spPr>
        <p:txBody>
          <a:bodyPr/>
          <a:lstStyle/>
          <a:p>
            <a:fld id="{A4A0399B-3D49-3A40-AF6A-2C8F6768525A}" type="slidenum">
              <a:rPr lang="en-US" smtClean="0"/>
              <a:t>24</a:t>
            </a:fld>
            <a:endParaRPr lang="en-US" dirty="0"/>
          </a:p>
        </p:txBody>
      </p:sp>
    </p:spTree>
    <p:extLst>
      <p:ext uri="{BB962C8B-B14F-4D97-AF65-F5344CB8AC3E}">
        <p14:creationId xmlns:p14="http://schemas.microsoft.com/office/powerpoint/2010/main" val="2827870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DA15-091C-BE48-9F86-D7B95B357A40}"/>
              </a:ext>
            </a:extLst>
          </p:cNvPr>
          <p:cNvSpPr>
            <a:spLocks noGrp="1"/>
          </p:cNvSpPr>
          <p:nvPr>
            <p:ph type="title"/>
          </p:nvPr>
        </p:nvSpPr>
        <p:spPr>
          <a:xfrm>
            <a:off x="171995" y="389337"/>
            <a:ext cx="14199473" cy="2912003"/>
          </a:xfrm>
        </p:spPr>
        <p:txBody>
          <a:bodyPr>
            <a:normAutofit fontScale="90000"/>
          </a:bodyPr>
          <a:lstStyle/>
          <a:p>
            <a:br>
              <a:rPr lang="en-US" sz="4320" b="1" u="sng" dirty="0">
                <a:latin typeface="Arial" panose="020B0604020202020204" pitchFamily="34" charset="0"/>
                <a:cs typeface="Arial" panose="020B0604020202020204" pitchFamily="34" charset="0"/>
              </a:rPr>
            </a:br>
            <a:r>
              <a:rPr lang="en-US" sz="4320" b="1" u="sng" dirty="0">
                <a:latin typeface="Arial" panose="020B0604020202020204" pitchFamily="34" charset="0"/>
                <a:cs typeface="Arial" panose="020B0604020202020204" pitchFamily="34" charset="0"/>
              </a:rPr>
              <a:t>Research Question: </a:t>
            </a:r>
            <a:br>
              <a:rPr lang="en-US" sz="4320" b="1" dirty="0">
                <a:latin typeface="Arial" panose="020B0604020202020204" pitchFamily="34" charset="0"/>
                <a:cs typeface="Arial" panose="020B0604020202020204" pitchFamily="34" charset="0"/>
              </a:rPr>
            </a:br>
            <a:br>
              <a:rPr lang="en-US" sz="4320" b="1" dirty="0">
                <a:latin typeface="Arial" panose="020B0604020202020204" pitchFamily="34" charset="0"/>
                <a:cs typeface="Arial" panose="020B0604020202020204" pitchFamily="34" charset="0"/>
              </a:rPr>
            </a:br>
            <a:r>
              <a:rPr lang="en-US" sz="4320" b="1" dirty="0">
                <a:latin typeface="Arial" panose="020B0604020202020204" pitchFamily="34" charset="0"/>
                <a:cs typeface="Arial" panose="020B0604020202020204" pitchFamily="34" charset="0"/>
              </a:rPr>
              <a:t>Will intervention (LiiNK) schools (60 min of recess) and control schools (20 minutes of recess) vary in limb movements during unstructured play?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F48946-7687-4347-9457-76BB85BCB136}"/>
              </a:ext>
            </a:extLst>
          </p:cNvPr>
          <p:cNvSpPr>
            <a:spLocks noGrp="1"/>
          </p:cNvSpPr>
          <p:nvPr>
            <p:ph idx="1"/>
          </p:nvPr>
        </p:nvSpPr>
        <p:spPr>
          <a:xfrm>
            <a:off x="171995" y="3301339"/>
            <a:ext cx="13926118" cy="4928261"/>
          </a:xfrm>
        </p:spPr>
        <p:txBody>
          <a:bodyPr>
            <a:normAutofit/>
          </a:bodyPr>
          <a:lstStyle/>
          <a:p>
            <a:pPr marL="0" indent="0">
              <a:buNone/>
            </a:pPr>
            <a:endParaRPr lang="en-US" sz="3840" b="1" u="sng" dirty="0">
              <a:latin typeface="Arial" panose="020B0604020202020204" pitchFamily="34" charset="0"/>
              <a:cs typeface="Arial" panose="020B0604020202020204" pitchFamily="34" charset="0"/>
            </a:endParaRPr>
          </a:p>
          <a:p>
            <a:pPr marL="0" indent="0" algn="ctr">
              <a:buNone/>
            </a:pPr>
            <a:r>
              <a:rPr lang="en-US" sz="3840" b="1" u="sng" dirty="0">
                <a:latin typeface="Arial" panose="020B0604020202020204" pitchFamily="34" charset="0"/>
                <a:cs typeface="Arial" panose="020B0604020202020204" pitchFamily="34" charset="0"/>
              </a:rPr>
              <a:t>Hypothesis:</a:t>
            </a:r>
          </a:p>
          <a:p>
            <a:pPr lvl="1"/>
            <a:r>
              <a:rPr lang="en-US" sz="3840" b="1" dirty="0">
                <a:solidFill>
                  <a:schemeClr val="tx1">
                    <a:lumMod val="75000"/>
                  </a:schemeClr>
                </a:solidFill>
                <a:latin typeface="Arial" panose="020B0604020202020204" pitchFamily="34" charset="0"/>
                <a:cs typeface="Arial" panose="020B0604020202020204" pitchFamily="34" charset="0"/>
              </a:rPr>
              <a:t> It is expected the LiiNK group will exhibit more limb movements than the control group.</a:t>
            </a:r>
          </a:p>
          <a:p>
            <a:pPr marL="548640" lvl="1" indent="0">
              <a:buNone/>
            </a:pPr>
            <a:endParaRPr lang="en-US" sz="3840" b="1" dirty="0">
              <a:solidFill>
                <a:schemeClr val="tx1">
                  <a:lumMod val="75000"/>
                </a:schemeClr>
              </a:solidFill>
            </a:endParaRPr>
          </a:p>
        </p:txBody>
      </p:sp>
      <p:sp>
        <p:nvSpPr>
          <p:cNvPr id="4" name="Footer Placeholder 3">
            <a:extLst>
              <a:ext uri="{FF2B5EF4-FFF2-40B4-BE49-F238E27FC236}">
                <a16:creationId xmlns:a16="http://schemas.microsoft.com/office/drawing/2014/main" id="{A48F5768-5698-4F4F-AE9E-66E825D67488}"/>
              </a:ext>
            </a:extLst>
          </p:cNvPr>
          <p:cNvSpPr>
            <a:spLocks noGrp="1"/>
          </p:cNvSpPr>
          <p:nvPr>
            <p:ph type="ftr" sz="quarter" idx="11"/>
          </p:nvPr>
        </p:nvSpPr>
        <p:spPr>
          <a:xfrm>
            <a:off x="10507810" y="7719136"/>
            <a:ext cx="4631754" cy="365761"/>
          </a:xfrm>
        </p:spPr>
        <p:txBody>
          <a:bodyPr/>
          <a:lstStyle/>
          <a:p>
            <a:r>
              <a:rPr lang="en-US"/>
              <a:t>AASP Conference Fort Worth, TX 2022</a:t>
            </a:r>
            <a:endParaRPr lang="en-US" dirty="0"/>
          </a:p>
        </p:txBody>
      </p:sp>
      <p:sp>
        <p:nvSpPr>
          <p:cNvPr id="5" name="Slide Number Placeholder 4">
            <a:extLst>
              <a:ext uri="{FF2B5EF4-FFF2-40B4-BE49-F238E27FC236}">
                <a16:creationId xmlns:a16="http://schemas.microsoft.com/office/drawing/2014/main" id="{55D0EF4F-93AE-4B7C-AEEE-C59DB09E9FEA}"/>
              </a:ext>
            </a:extLst>
          </p:cNvPr>
          <p:cNvSpPr>
            <a:spLocks noGrp="1"/>
          </p:cNvSpPr>
          <p:nvPr>
            <p:ph type="sldNum" sz="quarter" idx="12"/>
          </p:nvPr>
        </p:nvSpPr>
        <p:spPr>
          <a:xfrm>
            <a:off x="13624562" y="7232022"/>
            <a:ext cx="1005839" cy="921224"/>
          </a:xfrm>
        </p:spPr>
        <p:txBody>
          <a:bodyPr/>
          <a:lstStyle/>
          <a:p>
            <a:fld id="{A4A0399B-3D49-3A40-AF6A-2C8F6768525A}" type="slidenum">
              <a:rPr lang="en-US" smtClean="0"/>
              <a:t>25</a:t>
            </a:fld>
            <a:endParaRPr lang="en-US" dirty="0"/>
          </a:p>
        </p:txBody>
      </p:sp>
    </p:spTree>
    <p:extLst>
      <p:ext uri="{BB962C8B-B14F-4D97-AF65-F5344CB8AC3E}">
        <p14:creationId xmlns:p14="http://schemas.microsoft.com/office/powerpoint/2010/main" val="2840829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1E609-AE65-1542-9621-0B0846D30D5B}"/>
              </a:ext>
            </a:extLst>
          </p:cNvPr>
          <p:cNvSpPr>
            <a:spLocks noGrp="1"/>
          </p:cNvSpPr>
          <p:nvPr>
            <p:ph type="title"/>
          </p:nvPr>
        </p:nvSpPr>
        <p:spPr>
          <a:xfrm>
            <a:off x="1799828" y="1035338"/>
            <a:ext cx="4057368" cy="660157"/>
          </a:xfrm>
        </p:spPr>
        <p:txBody>
          <a:bodyPr>
            <a:normAutofit fontScale="90000"/>
          </a:bodyPr>
          <a:lstStyle/>
          <a:p>
            <a:br>
              <a:rPr lang="en-US" sz="5280" b="1" dirty="0">
                <a:latin typeface="Arial" panose="020B0604020202020204" pitchFamily="34" charset="0"/>
                <a:cs typeface="Arial" panose="020B0604020202020204" pitchFamily="34" charset="0"/>
              </a:rPr>
            </a:br>
            <a:r>
              <a:rPr lang="en-US" sz="5280" b="1" dirty="0">
                <a:latin typeface="Arial" panose="020B0604020202020204" pitchFamily="34" charset="0"/>
                <a:cs typeface="Arial" panose="020B0604020202020204" pitchFamily="34" charset="0"/>
              </a:rPr>
              <a:t>Unilateral</a:t>
            </a:r>
            <a:br>
              <a:rPr lang="en-US" sz="5280" b="1" dirty="0"/>
            </a:br>
            <a:endParaRPr lang="en-US" dirty="0">
              <a:solidFill>
                <a:schemeClr val="tx1"/>
              </a:solidFill>
            </a:endParaRPr>
          </a:p>
        </p:txBody>
      </p:sp>
      <p:sp>
        <p:nvSpPr>
          <p:cNvPr id="3" name="Footer Placeholder 2">
            <a:extLst>
              <a:ext uri="{FF2B5EF4-FFF2-40B4-BE49-F238E27FC236}">
                <a16:creationId xmlns:a16="http://schemas.microsoft.com/office/drawing/2014/main" id="{4E3E4503-3412-8F48-BB7A-C4C80EAAE11B}"/>
              </a:ext>
            </a:extLst>
          </p:cNvPr>
          <p:cNvSpPr>
            <a:spLocks noGrp="1"/>
          </p:cNvSpPr>
          <p:nvPr>
            <p:ph type="ftr" sz="quarter" idx="11"/>
          </p:nvPr>
        </p:nvSpPr>
        <p:spPr>
          <a:xfrm>
            <a:off x="10511981" y="7568672"/>
            <a:ext cx="4631754" cy="365761"/>
          </a:xfrm>
        </p:spPr>
        <p:txBody>
          <a:bodyPr/>
          <a:lstStyle/>
          <a:p>
            <a:r>
              <a:rPr lang="en-US" dirty="0"/>
              <a:t>AASP Conference Fort Worth, TX 2022</a:t>
            </a:r>
          </a:p>
        </p:txBody>
      </p:sp>
      <p:pic>
        <p:nvPicPr>
          <p:cNvPr id="9" name="Picture 2" descr="Safari® Monkey Bars | Climbing | Activities &amp; Games | Physical &amp; Health  Education | Education Supplies | Nasco">
            <a:extLst>
              <a:ext uri="{FF2B5EF4-FFF2-40B4-BE49-F238E27FC236}">
                <a16:creationId xmlns:a16="http://schemas.microsoft.com/office/drawing/2014/main" id="{AEB26960-6741-B44B-A445-8D9EF3F9C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1446" y="2535814"/>
            <a:ext cx="3603821" cy="36038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Pole Climb Playground Equipment">
            <a:extLst>
              <a:ext uri="{FF2B5EF4-FFF2-40B4-BE49-F238E27FC236}">
                <a16:creationId xmlns:a16="http://schemas.microsoft.com/office/drawing/2014/main" id="{8278290E-7F45-0D42-A9E4-E1D6F37B4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76" y="2715974"/>
            <a:ext cx="3805927" cy="3805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Kids Need Playgrounds: 77 Benefits and Reasons | AAA State of Play">
            <a:extLst>
              <a:ext uri="{FF2B5EF4-FFF2-40B4-BE49-F238E27FC236}">
                <a16:creationId xmlns:a16="http://schemas.microsoft.com/office/drawing/2014/main" id="{80BBD8BC-6213-8B4A-ACC0-CF69A1B06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1034" y="3952322"/>
            <a:ext cx="3861546" cy="2569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Kids playing tag Images, Stock Photos &amp; Vectors | Shutterstock">
            <a:extLst>
              <a:ext uri="{FF2B5EF4-FFF2-40B4-BE49-F238E27FC236}">
                <a16:creationId xmlns:a16="http://schemas.microsoft.com/office/drawing/2014/main" id="{5597A292-1299-FE43-80C0-36DE0A7848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1698" y="515608"/>
            <a:ext cx="4236569" cy="296724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22DC632-C672-3741-A517-65AE3C7786A9}"/>
              </a:ext>
            </a:extLst>
          </p:cNvPr>
          <p:cNvSpPr txBox="1">
            <a:spLocks/>
          </p:cNvSpPr>
          <p:nvPr/>
        </p:nvSpPr>
        <p:spPr>
          <a:xfrm>
            <a:off x="391576" y="195019"/>
            <a:ext cx="11285668" cy="1680636"/>
          </a:xfrm>
          <a:prstGeom prst="rect">
            <a:avLst/>
          </a:prstGeom>
        </p:spPr>
        <p:txBody>
          <a:bodyPr vert="horz" lIns="109728" tIns="54864" rIns="109728" bIns="54864"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280" b="1" dirty="0">
                <a:solidFill>
                  <a:srgbClr val="7030A0"/>
                </a:solidFill>
                <a:latin typeface="Arial" panose="020B0604020202020204" pitchFamily="34" charset="0"/>
                <a:cs typeface="Arial" panose="020B0604020202020204" pitchFamily="34" charset="0"/>
              </a:rPr>
              <a:t>Movement Patterns</a:t>
            </a:r>
            <a:endParaRPr lang="en-US" sz="5280" dirty="0">
              <a:solidFill>
                <a:srgbClr val="7030A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E89675-9857-4FCC-AF34-3A6C31EDDFB3}"/>
              </a:ext>
            </a:extLst>
          </p:cNvPr>
          <p:cNvSpPr>
            <a:spLocks noGrp="1"/>
          </p:cNvSpPr>
          <p:nvPr>
            <p:ph type="sldNum" sz="quarter" idx="12"/>
          </p:nvPr>
        </p:nvSpPr>
        <p:spPr>
          <a:xfrm>
            <a:off x="13786810" y="7118990"/>
            <a:ext cx="1005839" cy="921224"/>
          </a:xfrm>
        </p:spPr>
        <p:txBody>
          <a:bodyPr/>
          <a:lstStyle/>
          <a:p>
            <a:fld id="{A4A0399B-3D49-3A40-AF6A-2C8F6768525A}" type="slidenum">
              <a:rPr lang="en-US" smtClean="0"/>
              <a:t>26</a:t>
            </a:fld>
            <a:endParaRPr lang="en-US"/>
          </a:p>
        </p:txBody>
      </p:sp>
    </p:spTree>
    <p:extLst>
      <p:ext uri="{BB962C8B-B14F-4D97-AF65-F5344CB8AC3E}">
        <p14:creationId xmlns:p14="http://schemas.microsoft.com/office/powerpoint/2010/main" val="193124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52C4-DA72-C94C-86AC-B22142249A7D}"/>
              </a:ext>
            </a:extLst>
          </p:cNvPr>
          <p:cNvSpPr>
            <a:spLocks noGrp="1"/>
          </p:cNvSpPr>
          <p:nvPr>
            <p:ph type="title"/>
          </p:nvPr>
        </p:nvSpPr>
        <p:spPr>
          <a:xfrm>
            <a:off x="376080" y="379110"/>
            <a:ext cx="11285668" cy="1680636"/>
          </a:xfrm>
        </p:spPr>
        <p:txBody>
          <a:bodyPr>
            <a:normAutofit fontScale="90000"/>
          </a:bodyPr>
          <a:lstStyle/>
          <a:p>
            <a:pPr algn="l"/>
            <a:r>
              <a:rPr lang="en-US" sz="5280" b="1" dirty="0">
                <a:solidFill>
                  <a:srgbClr val="7030A0"/>
                </a:solidFill>
                <a:latin typeface="Arial" panose="020B0604020202020204" pitchFamily="34" charset="0"/>
                <a:cs typeface="Arial" panose="020B0604020202020204" pitchFamily="34" charset="0"/>
              </a:rPr>
              <a:t>Movement Patterns</a:t>
            </a:r>
            <a:br>
              <a:rPr lang="en-US" sz="5280" b="1" dirty="0">
                <a:solidFill>
                  <a:srgbClr val="7030A0"/>
                </a:solidFill>
                <a:latin typeface="Arial" panose="020B0604020202020204" pitchFamily="34" charset="0"/>
                <a:cs typeface="Arial" panose="020B0604020202020204" pitchFamily="34" charset="0"/>
              </a:rPr>
            </a:br>
            <a:br>
              <a:rPr lang="en-US" sz="5280" b="1" dirty="0">
                <a:solidFill>
                  <a:srgbClr val="7030A0"/>
                </a:solidFill>
                <a:latin typeface="Arial" panose="020B0604020202020204" pitchFamily="34" charset="0"/>
                <a:cs typeface="Arial" panose="020B0604020202020204" pitchFamily="34" charset="0"/>
              </a:rPr>
            </a:br>
            <a:endParaRPr lang="en-US" sz="5280" b="1" dirty="0">
              <a:solidFill>
                <a:srgbClr val="7030A0"/>
              </a:solidFill>
              <a:latin typeface="Arial" panose="020B0604020202020204" pitchFamily="34" charset="0"/>
              <a:cs typeface="Arial" panose="020B0604020202020204" pitchFamily="34" charset="0"/>
            </a:endParaRPr>
          </a:p>
        </p:txBody>
      </p:sp>
      <p:sp>
        <p:nvSpPr>
          <p:cNvPr id="25" name="Text Placeholder 3">
            <a:extLst>
              <a:ext uri="{FF2B5EF4-FFF2-40B4-BE49-F238E27FC236}">
                <a16:creationId xmlns:a16="http://schemas.microsoft.com/office/drawing/2014/main" id="{3C9A8BB4-88A2-2148-A13A-ED7F00DA0FFC}"/>
              </a:ext>
            </a:extLst>
          </p:cNvPr>
          <p:cNvSpPr>
            <a:spLocks noGrp="1"/>
          </p:cNvSpPr>
          <p:nvPr>
            <p:ph type="body" idx="1"/>
          </p:nvPr>
        </p:nvSpPr>
        <p:spPr>
          <a:xfrm>
            <a:off x="1521336" y="1328052"/>
            <a:ext cx="3523489" cy="691514"/>
          </a:xfrm>
        </p:spPr>
        <p:txBody>
          <a:bodyPr/>
          <a:lstStyle/>
          <a:p>
            <a:pPr algn="ctr"/>
            <a:r>
              <a:rPr lang="en-US" sz="5280" b="1" dirty="0">
                <a:solidFill>
                  <a:schemeClr val="tx1"/>
                </a:solidFill>
                <a:latin typeface="Arial" panose="020B0604020202020204" pitchFamily="34" charset="0"/>
                <a:cs typeface="Arial" panose="020B0604020202020204" pitchFamily="34" charset="0"/>
              </a:rPr>
              <a:t>Bilateral</a:t>
            </a:r>
            <a:endParaRPr lang="en-US" sz="5280" dirty="0">
              <a:solidFill>
                <a:schemeClr val="tx1"/>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2586613C-550C-E44B-98BA-B8EEB31FE17C}"/>
              </a:ext>
            </a:extLst>
          </p:cNvPr>
          <p:cNvSpPr>
            <a:spLocks noGrp="1"/>
          </p:cNvSpPr>
          <p:nvPr>
            <p:ph type="ftr" sz="quarter" idx="11"/>
          </p:nvPr>
        </p:nvSpPr>
        <p:spPr>
          <a:xfrm>
            <a:off x="10590458" y="7764009"/>
            <a:ext cx="4631754" cy="365761"/>
          </a:xfrm>
        </p:spPr>
        <p:txBody>
          <a:bodyPr/>
          <a:lstStyle/>
          <a:p>
            <a:r>
              <a:rPr lang="en-US"/>
              <a:t>AASP Conference Fort Worth, TX 2022</a:t>
            </a:r>
            <a:endParaRPr lang="en-US" dirty="0"/>
          </a:p>
        </p:txBody>
      </p:sp>
      <p:pic>
        <p:nvPicPr>
          <p:cNvPr id="1030" name="Picture 6" descr="pull up bars and calisthenics exercise">
            <a:extLst>
              <a:ext uri="{FF2B5EF4-FFF2-40B4-BE49-F238E27FC236}">
                <a16:creationId xmlns:a16="http://schemas.microsoft.com/office/drawing/2014/main" id="{F43D8C62-BFD8-1D4E-B9E0-DD8E03FB0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892" y="3217085"/>
            <a:ext cx="3718615" cy="24790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create a &quot;risky play&quot; backyard playground - Active For Life">
            <a:extLst>
              <a:ext uri="{FF2B5EF4-FFF2-40B4-BE49-F238E27FC236}">
                <a16:creationId xmlns:a16="http://schemas.microsoft.com/office/drawing/2014/main" id="{ACC8A117-A8EF-E84C-ADB5-3487825657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6234"/>
                    </a14:imgEffect>
                    <a14:imgEffect>
                      <a14:saturation sat="272000"/>
                    </a14:imgEffect>
                  </a14:imgLayer>
                </a14:imgProps>
              </a:ext>
              <a:ext uri="{28A0092B-C50C-407E-A947-70E740481C1C}">
                <a14:useLocalDpi xmlns:a14="http://schemas.microsoft.com/office/drawing/2010/main" val="0"/>
              </a:ext>
            </a:extLst>
          </a:blip>
          <a:srcRect/>
          <a:stretch>
            <a:fillRect/>
          </a:stretch>
        </p:blipFill>
        <p:spPr bwMode="auto">
          <a:xfrm>
            <a:off x="4807456" y="4166443"/>
            <a:ext cx="3905197" cy="26034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l You Need to Know About the Teeter Totter - OwnPlayground">
            <a:extLst>
              <a:ext uri="{FF2B5EF4-FFF2-40B4-BE49-F238E27FC236}">
                <a16:creationId xmlns:a16="http://schemas.microsoft.com/office/drawing/2014/main" id="{946AE201-DFC1-2E48-BA53-69E87E3D8D0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54000"/>
                    </a14:imgEffect>
                  </a14:imgLayer>
                </a14:imgProps>
              </a:ext>
              <a:ext uri="{28A0092B-C50C-407E-A947-70E740481C1C}">
                <a14:useLocalDpi xmlns:a14="http://schemas.microsoft.com/office/drawing/2010/main" val="0"/>
              </a:ext>
            </a:extLst>
          </a:blip>
          <a:srcRect/>
          <a:stretch>
            <a:fillRect/>
          </a:stretch>
        </p:blipFill>
        <p:spPr bwMode="auto">
          <a:xfrm>
            <a:off x="5778359" y="1328052"/>
            <a:ext cx="3073682" cy="23141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allereplay | Boy Jumps from Swing">
            <a:extLst>
              <a:ext uri="{FF2B5EF4-FFF2-40B4-BE49-F238E27FC236}">
                <a16:creationId xmlns:a16="http://schemas.microsoft.com/office/drawing/2014/main" id="{F80A9514-3889-1541-B9F0-07B13DE3DE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2945" y="4090478"/>
            <a:ext cx="4400725" cy="24790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layground Safety - HealthyChildren.org">
            <a:extLst>
              <a:ext uri="{FF2B5EF4-FFF2-40B4-BE49-F238E27FC236}">
                <a16:creationId xmlns:a16="http://schemas.microsoft.com/office/drawing/2014/main" id="{9590CC5D-416D-674F-A1CB-088870FBB09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14000"/>
                    </a14:imgEffect>
                  </a14:imgLayer>
                </a14:imgProps>
              </a:ext>
              <a:ext uri="{28A0092B-C50C-407E-A947-70E740481C1C}">
                <a14:useLocalDpi xmlns:a14="http://schemas.microsoft.com/office/drawing/2010/main" val="0"/>
              </a:ext>
            </a:extLst>
          </a:blip>
          <a:srcRect/>
          <a:stretch>
            <a:fillRect/>
          </a:stretch>
        </p:blipFill>
        <p:spPr bwMode="auto">
          <a:xfrm>
            <a:off x="9863411" y="912370"/>
            <a:ext cx="4360259" cy="24790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B2279B1-361E-4D2A-95C1-0E68E31F22FD}"/>
              </a:ext>
            </a:extLst>
          </p:cNvPr>
          <p:cNvSpPr>
            <a:spLocks noGrp="1"/>
          </p:cNvSpPr>
          <p:nvPr>
            <p:ph type="sldNum" sz="quarter" idx="12"/>
          </p:nvPr>
        </p:nvSpPr>
        <p:spPr>
          <a:xfrm>
            <a:off x="13624562" y="7268587"/>
            <a:ext cx="1005839" cy="921224"/>
          </a:xfrm>
        </p:spPr>
        <p:txBody>
          <a:bodyPr/>
          <a:lstStyle/>
          <a:p>
            <a:fld id="{A4A0399B-3D49-3A40-AF6A-2C8F6768525A}" type="slidenum">
              <a:rPr lang="en-US" smtClean="0"/>
              <a:t>27</a:t>
            </a:fld>
            <a:endParaRPr lang="en-US" dirty="0"/>
          </a:p>
        </p:txBody>
      </p:sp>
    </p:spTree>
    <p:extLst>
      <p:ext uri="{BB962C8B-B14F-4D97-AF65-F5344CB8AC3E}">
        <p14:creationId xmlns:p14="http://schemas.microsoft.com/office/powerpoint/2010/main" val="3137909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5E5DA4-60CC-944E-B2D4-2754760790FE}"/>
              </a:ext>
            </a:extLst>
          </p:cNvPr>
          <p:cNvSpPr txBox="1">
            <a:spLocks noGrp="1"/>
          </p:cNvSpPr>
          <p:nvPr>
            <p:ph type="title"/>
          </p:nvPr>
        </p:nvSpPr>
        <p:spPr>
          <a:xfrm>
            <a:off x="182252" y="41290"/>
            <a:ext cx="11285668" cy="1680636"/>
          </a:xfrm>
          <a:prstGeom prst="rect">
            <a:avLst/>
          </a:prstGeom>
        </p:spPr>
        <p:txBody>
          <a:bodyPr vert="horz" lIns="109728" tIns="54864" rIns="109728" bIns="54864"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280" b="1" dirty="0">
                <a:solidFill>
                  <a:srgbClr val="7030A0"/>
                </a:solidFill>
                <a:latin typeface="Arial" panose="020B0604020202020204" pitchFamily="34" charset="0"/>
                <a:cs typeface="Arial" panose="020B0604020202020204" pitchFamily="34" charset="0"/>
              </a:rPr>
              <a:t>Movement Patterns</a:t>
            </a:r>
            <a:br>
              <a:rPr lang="en-US" sz="5280" b="1" dirty="0">
                <a:solidFill>
                  <a:srgbClr val="7030A0"/>
                </a:solidFill>
                <a:latin typeface="Arial" panose="020B0604020202020204" pitchFamily="34" charset="0"/>
                <a:cs typeface="Arial" panose="020B0604020202020204" pitchFamily="34" charset="0"/>
              </a:rPr>
            </a:br>
            <a:endParaRPr lang="en-US" sz="5280" dirty="0">
              <a:solidFill>
                <a:srgbClr val="7030A0"/>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CBE52EC2-244F-334F-8D26-7502D4A763DA}"/>
              </a:ext>
            </a:extLst>
          </p:cNvPr>
          <p:cNvSpPr>
            <a:spLocks noGrp="1"/>
          </p:cNvSpPr>
          <p:nvPr>
            <p:ph type="body" idx="1"/>
          </p:nvPr>
        </p:nvSpPr>
        <p:spPr>
          <a:xfrm>
            <a:off x="924517" y="1024690"/>
            <a:ext cx="4900568" cy="691514"/>
          </a:xfrm>
        </p:spPr>
        <p:txBody>
          <a:bodyPr/>
          <a:lstStyle/>
          <a:p>
            <a:r>
              <a:rPr lang="en-US" sz="5280" b="1" dirty="0">
                <a:solidFill>
                  <a:schemeClr val="tx1"/>
                </a:solidFill>
                <a:latin typeface="Arial" panose="020B0604020202020204" pitchFamily="34" charset="0"/>
                <a:cs typeface="Arial" panose="020B0604020202020204" pitchFamily="34" charset="0"/>
              </a:rPr>
              <a:t>Contralateral</a:t>
            </a:r>
          </a:p>
        </p:txBody>
      </p:sp>
      <p:sp>
        <p:nvSpPr>
          <p:cNvPr id="2" name="Footer Placeholder 1">
            <a:extLst>
              <a:ext uri="{FF2B5EF4-FFF2-40B4-BE49-F238E27FC236}">
                <a16:creationId xmlns:a16="http://schemas.microsoft.com/office/drawing/2014/main" id="{093C8460-5D6D-9E40-AD22-CB89B145DD8C}"/>
              </a:ext>
            </a:extLst>
          </p:cNvPr>
          <p:cNvSpPr>
            <a:spLocks noGrp="1"/>
          </p:cNvSpPr>
          <p:nvPr>
            <p:ph type="ftr" sz="quarter" idx="11"/>
          </p:nvPr>
        </p:nvSpPr>
        <p:spPr>
          <a:xfrm>
            <a:off x="10145221" y="7736488"/>
            <a:ext cx="4631754" cy="365761"/>
          </a:xfrm>
        </p:spPr>
        <p:txBody>
          <a:bodyPr/>
          <a:lstStyle/>
          <a:p>
            <a:r>
              <a:rPr lang="en-US" dirty="0"/>
              <a:t>AASP Conference Fort Worth, TX 2022</a:t>
            </a:r>
          </a:p>
        </p:txBody>
      </p:sp>
      <p:pic>
        <p:nvPicPr>
          <p:cNvPr id="9" name="Picture 22" descr="Tag With a Twist | Highlights for Children">
            <a:extLst>
              <a:ext uri="{FF2B5EF4-FFF2-40B4-BE49-F238E27FC236}">
                <a16:creationId xmlns:a16="http://schemas.microsoft.com/office/drawing/2014/main" id="{83682B93-DC35-494D-8838-0863CDEAA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5989"/>
            <a:ext cx="4951003" cy="3171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How climbing and outside play helps your child grow | Parent">
            <a:extLst>
              <a:ext uri="{FF2B5EF4-FFF2-40B4-BE49-F238E27FC236}">
                <a16:creationId xmlns:a16="http://schemas.microsoft.com/office/drawing/2014/main" id="{06EC077A-2A9A-9E49-B111-1E3CEAE41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3487" y="2632249"/>
            <a:ext cx="4900568" cy="32492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Playground and Outdoor Activities in Lake Nona | Boxi Park Lake Nona">
            <a:extLst>
              <a:ext uri="{FF2B5EF4-FFF2-40B4-BE49-F238E27FC236}">
                <a16:creationId xmlns:a16="http://schemas.microsoft.com/office/drawing/2014/main" id="{0AA824BC-6598-5F4C-BB66-8925622DA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760" y="1888466"/>
            <a:ext cx="3574879" cy="476650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B41D568-1DAB-40B1-91E6-B5CC5AA0F364}"/>
              </a:ext>
            </a:extLst>
          </p:cNvPr>
          <p:cNvSpPr>
            <a:spLocks noGrp="1"/>
          </p:cNvSpPr>
          <p:nvPr>
            <p:ph type="sldNum" sz="quarter" idx="12"/>
          </p:nvPr>
        </p:nvSpPr>
        <p:spPr>
          <a:xfrm>
            <a:off x="13771136" y="7275876"/>
            <a:ext cx="1005839" cy="921224"/>
          </a:xfrm>
        </p:spPr>
        <p:txBody>
          <a:bodyPr/>
          <a:lstStyle/>
          <a:p>
            <a:fld id="{A4A0399B-3D49-3A40-AF6A-2C8F6768525A}" type="slidenum">
              <a:rPr lang="en-US" smtClean="0"/>
              <a:t>28</a:t>
            </a:fld>
            <a:endParaRPr lang="en-US" dirty="0"/>
          </a:p>
        </p:txBody>
      </p:sp>
    </p:spTree>
    <p:extLst>
      <p:ext uri="{BB962C8B-B14F-4D97-AF65-F5344CB8AC3E}">
        <p14:creationId xmlns:p14="http://schemas.microsoft.com/office/powerpoint/2010/main" val="338434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AACB-3DB1-C144-95D8-F834908E0CCD}"/>
              </a:ext>
            </a:extLst>
          </p:cNvPr>
          <p:cNvSpPr>
            <a:spLocks noGrp="1"/>
          </p:cNvSpPr>
          <p:nvPr>
            <p:ph type="title"/>
          </p:nvPr>
        </p:nvSpPr>
        <p:spPr>
          <a:xfrm>
            <a:off x="1279879" y="11333"/>
            <a:ext cx="12070642" cy="973405"/>
          </a:xfrm>
        </p:spPr>
        <p:txBody>
          <a:bodyPr>
            <a:normAutofit/>
          </a:bodyPr>
          <a:lstStyle/>
          <a:p>
            <a:r>
              <a:rPr lang="en-US" sz="5280" b="1" dirty="0">
                <a:solidFill>
                  <a:srgbClr val="7030A0"/>
                </a:solidFill>
                <a:latin typeface="Arial" panose="020B0604020202020204" pitchFamily="34" charset="0"/>
                <a:cs typeface="Arial" panose="020B0604020202020204" pitchFamily="34" charset="0"/>
              </a:rPr>
              <a:t>Participants by Group, Grade, &amp; Sex</a:t>
            </a:r>
            <a:endParaRPr lang="en-US" dirty="0">
              <a:solidFill>
                <a:srgbClr val="7030A0"/>
              </a:solidFill>
              <a:latin typeface="Arial" panose="020B0604020202020204" pitchFamily="34" charset="0"/>
              <a:cs typeface="Arial" panose="020B0604020202020204" pitchFamily="34" charset="0"/>
            </a:endParaRPr>
          </a:p>
        </p:txBody>
      </p:sp>
      <p:pic>
        <p:nvPicPr>
          <p:cNvPr id="3" name="Picture 9">
            <a:extLst>
              <a:ext uri="{FF2B5EF4-FFF2-40B4-BE49-F238E27FC236}">
                <a16:creationId xmlns:a16="http://schemas.microsoft.com/office/drawing/2014/main" id="{25CC96CA-5267-9537-2E06-4BC6BBD010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45689" y="1270624"/>
            <a:ext cx="12070642" cy="568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EBE552D2-D5D3-9848-825A-9939B5B54C7F}"/>
              </a:ext>
            </a:extLst>
          </p:cNvPr>
          <p:cNvSpPr txBox="1">
            <a:spLocks/>
          </p:cNvSpPr>
          <p:nvPr/>
        </p:nvSpPr>
        <p:spPr>
          <a:xfrm>
            <a:off x="10313086" y="7826030"/>
            <a:ext cx="4631754" cy="365761"/>
          </a:xfrm>
          <a:prstGeom prst="rect">
            <a:avLst/>
          </a:prstGeom>
        </p:spPr>
        <p:txBody>
          <a:bodyPr vert="horz" lIns="109728" tIns="54864" rIns="109728" bIns="54864"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20" dirty="0"/>
              <a:t>AASP Conference Fort Worth, TX 2022</a:t>
            </a:r>
          </a:p>
        </p:txBody>
      </p:sp>
      <p:sp>
        <p:nvSpPr>
          <p:cNvPr id="4" name="Footer Placeholder 3">
            <a:extLst>
              <a:ext uri="{FF2B5EF4-FFF2-40B4-BE49-F238E27FC236}">
                <a16:creationId xmlns:a16="http://schemas.microsoft.com/office/drawing/2014/main" id="{9F1B15D9-A79A-4219-A122-DEEFF735094D}"/>
              </a:ext>
            </a:extLst>
          </p:cNvPr>
          <p:cNvSpPr>
            <a:spLocks noGrp="1"/>
          </p:cNvSpPr>
          <p:nvPr>
            <p:ph type="ftr" sz="quarter" idx="11"/>
          </p:nvPr>
        </p:nvSpPr>
        <p:spPr/>
        <p:txBody>
          <a:bodyPr/>
          <a:lstStyle/>
          <a:p>
            <a:r>
              <a:rPr lang="en-US"/>
              <a:t>AASP Conference Fort Worth, TX 2022</a:t>
            </a:r>
          </a:p>
        </p:txBody>
      </p:sp>
      <p:sp>
        <p:nvSpPr>
          <p:cNvPr id="5" name="Slide Number Placeholder 4">
            <a:extLst>
              <a:ext uri="{FF2B5EF4-FFF2-40B4-BE49-F238E27FC236}">
                <a16:creationId xmlns:a16="http://schemas.microsoft.com/office/drawing/2014/main" id="{ADE082E8-1370-4CC8-9CF0-DFCC9B38320F}"/>
              </a:ext>
            </a:extLst>
          </p:cNvPr>
          <p:cNvSpPr>
            <a:spLocks noGrp="1"/>
          </p:cNvSpPr>
          <p:nvPr>
            <p:ph type="sldNum" sz="quarter" idx="12"/>
          </p:nvPr>
        </p:nvSpPr>
        <p:spPr>
          <a:xfrm>
            <a:off x="13939001" y="7365418"/>
            <a:ext cx="1005839" cy="921224"/>
          </a:xfrm>
        </p:spPr>
        <p:txBody>
          <a:bodyPr/>
          <a:lstStyle/>
          <a:p>
            <a:fld id="{A4A0399B-3D49-3A40-AF6A-2C8F6768525A}" type="slidenum">
              <a:rPr lang="en-US" smtClean="0"/>
              <a:t>29</a:t>
            </a:fld>
            <a:endParaRPr lang="en-US" dirty="0"/>
          </a:p>
        </p:txBody>
      </p:sp>
    </p:spTree>
    <p:extLst>
      <p:ext uri="{BB962C8B-B14F-4D97-AF65-F5344CB8AC3E}">
        <p14:creationId xmlns:p14="http://schemas.microsoft.com/office/powerpoint/2010/main" val="343338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120B-5C7A-4527-A02D-A98ADADFD283}"/>
              </a:ext>
            </a:extLst>
          </p:cNvPr>
          <p:cNvSpPr>
            <a:spLocks noGrp="1"/>
          </p:cNvSpPr>
          <p:nvPr>
            <p:ph type="title"/>
          </p:nvPr>
        </p:nvSpPr>
        <p:spPr/>
        <p:txBody>
          <a:bodyPr/>
          <a:lstStyle/>
          <a:p>
            <a:r>
              <a:rPr lang="en-US" b="1" dirty="0" err="1">
                <a:solidFill>
                  <a:srgbClr val="7030A0"/>
                </a:solidFill>
              </a:rPr>
              <a:t>LiiNK</a:t>
            </a:r>
            <a:r>
              <a:rPr lang="en-US" b="1" dirty="0">
                <a:solidFill>
                  <a:srgbClr val="7030A0"/>
                </a:solidFill>
              </a:rPr>
              <a:t> Project Intervention</a:t>
            </a:r>
          </a:p>
        </p:txBody>
      </p:sp>
      <p:sp>
        <p:nvSpPr>
          <p:cNvPr id="4" name="Content Placeholder 3">
            <a:extLst>
              <a:ext uri="{FF2B5EF4-FFF2-40B4-BE49-F238E27FC236}">
                <a16:creationId xmlns:a16="http://schemas.microsoft.com/office/drawing/2014/main" id="{38297FB8-CF52-475B-9B46-F0CBA82FE79E}"/>
              </a:ext>
            </a:extLst>
          </p:cNvPr>
          <p:cNvSpPr>
            <a:spLocks noGrp="1"/>
          </p:cNvSpPr>
          <p:nvPr>
            <p:ph sz="half" idx="1"/>
          </p:nvPr>
        </p:nvSpPr>
        <p:spPr>
          <a:xfrm>
            <a:off x="240632" y="2302849"/>
            <a:ext cx="7351293" cy="4072890"/>
          </a:xfrm>
        </p:spPr>
        <p:txBody>
          <a:bodyPr>
            <a:normAutofit/>
          </a:bodyPr>
          <a:lstStyle/>
          <a:p>
            <a:r>
              <a:rPr lang="en-US" b="1" dirty="0">
                <a:solidFill>
                  <a:srgbClr val="7030A0"/>
                </a:solidFill>
              </a:rPr>
              <a:t>Four – 15 minute recesses daily</a:t>
            </a:r>
          </a:p>
          <a:p>
            <a:pPr lvl="1"/>
            <a:r>
              <a:rPr lang="en-US" b="1" dirty="0">
                <a:solidFill>
                  <a:srgbClr val="7030A0"/>
                </a:solidFill>
              </a:rPr>
              <a:t>Unstructured, outdoor play</a:t>
            </a:r>
          </a:p>
          <a:p>
            <a:pPr lvl="1"/>
            <a:r>
              <a:rPr lang="en-US" b="1" dirty="0">
                <a:solidFill>
                  <a:srgbClr val="7030A0"/>
                </a:solidFill>
              </a:rPr>
              <a:t>Two before lunch</a:t>
            </a:r>
          </a:p>
          <a:p>
            <a:pPr lvl="1"/>
            <a:r>
              <a:rPr lang="en-US" b="1" dirty="0">
                <a:solidFill>
                  <a:srgbClr val="7030A0"/>
                </a:solidFill>
              </a:rPr>
              <a:t>Two after lunch</a:t>
            </a:r>
          </a:p>
          <a:p>
            <a:pPr lvl="1"/>
            <a:r>
              <a:rPr lang="en-US" b="1" dirty="0">
                <a:solidFill>
                  <a:srgbClr val="7030A0"/>
                </a:solidFill>
              </a:rPr>
              <a:t>45-60 min apart</a:t>
            </a:r>
          </a:p>
        </p:txBody>
      </p:sp>
      <p:sp>
        <p:nvSpPr>
          <p:cNvPr id="5" name="Content Placeholder 4">
            <a:extLst>
              <a:ext uri="{FF2B5EF4-FFF2-40B4-BE49-F238E27FC236}">
                <a16:creationId xmlns:a16="http://schemas.microsoft.com/office/drawing/2014/main" id="{D49C6701-E16B-4697-897B-E1F5DC281AB5}"/>
              </a:ext>
            </a:extLst>
          </p:cNvPr>
          <p:cNvSpPr>
            <a:spLocks noGrp="1"/>
          </p:cNvSpPr>
          <p:nvPr>
            <p:ph sz="half" idx="2"/>
          </p:nvPr>
        </p:nvSpPr>
        <p:spPr>
          <a:xfrm>
            <a:off x="7737908" y="2302849"/>
            <a:ext cx="6808269" cy="4458898"/>
          </a:xfrm>
        </p:spPr>
        <p:txBody>
          <a:bodyPr>
            <a:normAutofit/>
          </a:bodyPr>
          <a:lstStyle/>
          <a:p>
            <a:r>
              <a:rPr lang="en-US" b="1" dirty="0">
                <a:solidFill>
                  <a:srgbClr val="7030A0"/>
                </a:solidFill>
              </a:rPr>
              <a:t>15-20 minute lessons daily</a:t>
            </a:r>
          </a:p>
          <a:p>
            <a:pPr marL="653110" lvl="1" indent="0">
              <a:buNone/>
            </a:pPr>
            <a:r>
              <a:rPr lang="en-US" b="1" dirty="0">
                <a:solidFill>
                  <a:srgbClr val="7030A0"/>
                </a:solidFill>
              </a:rPr>
              <a:t>positiveaction.net </a:t>
            </a:r>
          </a:p>
          <a:p>
            <a:pPr lvl="1"/>
            <a:r>
              <a:rPr lang="en-US" b="1" dirty="0">
                <a:solidFill>
                  <a:srgbClr val="7030A0"/>
                </a:solidFill>
              </a:rPr>
              <a:t>#1 What Works Clearinghouse</a:t>
            </a:r>
          </a:p>
          <a:p>
            <a:pPr lvl="1"/>
            <a:r>
              <a:rPr lang="en-US" b="1" dirty="0">
                <a:solidFill>
                  <a:srgbClr val="7030A0"/>
                </a:solidFill>
              </a:rPr>
              <a:t>Social-Emotional Learning component</a:t>
            </a:r>
          </a:p>
          <a:p>
            <a:pPr lvl="1"/>
            <a:r>
              <a:rPr lang="en-US" b="1" dirty="0">
                <a:solidFill>
                  <a:srgbClr val="7030A0"/>
                </a:solidFill>
              </a:rPr>
              <a:t>Cognitive component</a:t>
            </a:r>
          </a:p>
          <a:p>
            <a:pPr lvl="1"/>
            <a:r>
              <a:rPr lang="en-US" b="1" dirty="0">
                <a:solidFill>
                  <a:srgbClr val="7030A0"/>
                </a:solidFill>
              </a:rPr>
              <a:t>Developmentally appropriate</a:t>
            </a:r>
          </a:p>
          <a:p>
            <a:endParaRPr lang="en-US" dirty="0"/>
          </a:p>
        </p:txBody>
      </p:sp>
      <p:pic>
        <p:nvPicPr>
          <p:cNvPr id="7" name="Picture 6">
            <a:extLst>
              <a:ext uri="{FF2B5EF4-FFF2-40B4-BE49-F238E27FC236}">
                <a16:creationId xmlns:a16="http://schemas.microsoft.com/office/drawing/2014/main" id="{BCBC37D9-3D69-418F-A03C-BF877FC58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173" y="3013754"/>
            <a:ext cx="3340272" cy="565179"/>
          </a:xfrm>
          <a:prstGeom prst="rect">
            <a:avLst/>
          </a:prstGeom>
        </p:spPr>
      </p:pic>
    </p:spTree>
    <p:extLst>
      <p:ext uri="{BB962C8B-B14F-4D97-AF65-F5344CB8AC3E}">
        <p14:creationId xmlns:p14="http://schemas.microsoft.com/office/powerpoint/2010/main" val="2199577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B94F-17B8-4D45-B95C-F692D533A1D3}"/>
              </a:ext>
            </a:extLst>
          </p:cNvPr>
          <p:cNvSpPr>
            <a:spLocks noGrp="1"/>
          </p:cNvSpPr>
          <p:nvPr>
            <p:ph type="title"/>
          </p:nvPr>
        </p:nvSpPr>
        <p:spPr>
          <a:xfrm>
            <a:off x="1" y="117284"/>
            <a:ext cx="14501888" cy="1264024"/>
          </a:xfrm>
        </p:spPr>
        <p:txBody>
          <a:bodyPr>
            <a:noAutofit/>
          </a:bodyPr>
          <a:lstStyle/>
          <a:p>
            <a:br>
              <a:rPr lang="en-US" sz="4000" b="1" dirty="0">
                <a:solidFill>
                  <a:srgbClr val="7030A0"/>
                </a:solidFill>
                <a:latin typeface="Arial" panose="020B0604020202020204" pitchFamily="34" charset="0"/>
                <a:cs typeface="Arial" panose="020B0604020202020204" pitchFamily="34" charset="0"/>
              </a:rPr>
            </a:br>
            <a:br>
              <a:rPr lang="en-US" sz="4000" b="1" dirty="0">
                <a:solidFill>
                  <a:srgbClr val="7030A0"/>
                </a:solidFill>
                <a:latin typeface="Arial" panose="020B0604020202020204" pitchFamily="34" charset="0"/>
                <a:cs typeface="Arial" panose="020B0604020202020204" pitchFamily="34" charset="0"/>
              </a:rPr>
            </a:br>
            <a:r>
              <a:rPr lang="en-US" sz="4400" b="1" dirty="0">
                <a:solidFill>
                  <a:srgbClr val="7030A0"/>
                </a:solidFill>
                <a:latin typeface="Arial" panose="020B0604020202020204" pitchFamily="34" charset="0"/>
                <a:cs typeface="Arial" panose="020B0604020202020204" pitchFamily="34" charset="0"/>
              </a:rPr>
              <a:t>Procedures</a:t>
            </a:r>
            <a:br>
              <a:rPr lang="en-US" sz="4400" b="1" dirty="0">
                <a:solidFill>
                  <a:srgbClr val="7030A0"/>
                </a:solidFill>
                <a:latin typeface="Arial" panose="020B0604020202020204" pitchFamily="34" charset="0"/>
                <a:cs typeface="Arial" panose="020B0604020202020204" pitchFamily="34" charset="0"/>
              </a:rPr>
            </a:br>
            <a:br>
              <a:rPr lang="en-US" sz="4000" b="1" dirty="0">
                <a:solidFill>
                  <a:srgbClr val="7030A0"/>
                </a:solidFill>
                <a:latin typeface="Arial" panose="020B0604020202020204" pitchFamily="34" charset="0"/>
                <a:cs typeface="Arial" panose="020B0604020202020204" pitchFamily="34" charset="0"/>
              </a:rPr>
            </a:br>
            <a:br>
              <a:rPr lang="en-US" sz="4000" b="1" dirty="0">
                <a:solidFill>
                  <a:srgbClr val="7030A0"/>
                </a:solidFill>
                <a:latin typeface="Arial" panose="020B0604020202020204" pitchFamily="34" charset="0"/>
                <a:cs typeface="Arial" panose="020B0604020202020204" pitchFamily="34" charset="0"/>
              </a:rPr>
            </a:br>
            <a:endParaRPr lang="en-US" sz="4000" b="1" dirty="0">
              <a:solidFill>
                <a:srgbClr val="7030A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BE2262BE-5877-5349-BA38-D43AA93E14EC}"/>
              </a:ext>
            </a:extLst>
          </p:cNvPr>
          <p:cNvGraphicFramePr>
            <a:graphicFrameLocks noGrp="1"/>
          </p:cNvGraphicFramePr>
          <p:nvPr>
            <p:ph idx="1"/>
            <p:extLst>
              <p:ext uri="{D42A27DB-BD31-4B8C-83A1-F6EECF244321}">
                <p14:modId xmlns:p14="http://schemas.microsoft.com/office/powerpoint/2010/main" val="1626979362"/>
              </p:ext>
            </p:extLst>
          </p:nvPr>
        </p:nvGraphicFramePr>
        <p:xfrm>
          <a:off x="128511" y="608833"/>
          <a:ext cx="13804968" cy="6475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1594115A-92B2-034A-9245-3CD7AF0A99B8}"/>
              </a:ext>
            </a:extLst>
          </p:cNvPr>
          <p:cNvSpPr>
            <a:spLocks noGrp="1"/>
          </p:cNvSpPr>
          <p:nvPr>
            <p:ph type="ftr" sz="quarter" idx="11"/>
          </p:nvPr>
        </p:nvSpPr>
        <p:spPr>
          <a:xfrm>
            <a:off x="10234659" y="7768988"/>
            <a:ext cx="4631754" cy="365761"/>
          </a:xfrm>
        </p:spPr>
        <p:txBody>
          <a:bodyPr/>
          <a:lstStyle/>
          <a:p>
            <a:r>
              <a:rPr lang="en-US" dirty="0"/>
              <a:t>AASP Conference Fort Worth, TX 2022</a:t>
            </a:r>
          </a:p>
        </p:txBody>
      </p:sp>
      <p:sp>
        <p:nvSpPr>
          <p:cNvPr id="5" name="Slide Number Placeholder 4">
            <a:extLst>
              <a:ext uri="{FF2B5EF4-FFF2-40B4-BE49-F238E27FC236}">
                <a16:creationId xmlns:a16="http://schemas.microsoft.com/office/drawing/2014/main" id="{661ED61F-B396-4438-AECF-DED176B85179}"/>
              </a:ext>
            </a:extLst>
          </p:cNvPr>
          <p:cNvSpPr>
            <a:spLocks noGrp="1"/>
          </p:cNvSpPr>
          <p:nvPr>
            <p:ph type="sldNum" sz="quarter" idx="12"/>
          </p:nvPr>
        </p:nvSpPr>
        <p:spPr>
          <a:xfrm>
            <a:off x="13860574" y="7308376"/>
            <a:ext cx="1005839" cy="921224"/>
          </a:xfrm>
        </p:spPr>
        <p:txBody>
          <a:bodyPr/>
          <a:lstStyle/>
          <a:p>
            <a:fld id="{A4A0399B-3D49-3A40-AF6A-2C8F6768525A}" type="slidenum">
              <a:rPr lang="en-US" smtClean="0"/>
              <a:t>30</a:t>
            </a:fld>
            <a:endParaRPr lang="en-US"/>
          </a:p>
        </p:txBody>
      </p:sp>
    </p:spTree>
    <p:extLst>
      <p:ext uri="{BB962C8B-B14F-4D97-AF65-F5344CB8AC3E}">
        <p14:creationId xmlns:p14="http://schemas.microsoft.com/office/powerpoint/2010/main" val="64118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B96DBC-C3D7-914A-BB4A-1C4676ECD085}"/>
              </a:ext>
            </a:extLst>
          </p:cNvPr>
          <p:cNvSpPr txBox="1"/>
          <p:nvPr/>
        </p:nvSpPr>
        <p:spPr>
          <a:xfrm>
            <a:off x="172995" y="951471"/>
            <a:ext cx="3098651" cy="6112443"/>
          </a:xfrm>
          <a:prstGeom prst="rect">
            <a:avLst/>
          </a:prstGeom>
          <a:noFill/>
        </p:spPr>
        <p:txBody>
          <a:bodyPr wrap="square" rtlCol="0">
            <a:spAutoFit/>
          </a:bodyPr>
          <a:lstStyle/>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2 x 4 minute scans</a:t>
            </a:r>
          </a:p>
          <a:p>
            <a:pPr algn="ctr"/>
            <a:endParaRPr lang="en-US"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”Snap-Shot” Scan </a:t>
            </a:r>
          </a:p>
          <a:p>
            <a:pPr algn="ctr"/>
            <a:r>
              <a:rPr lang="en-US" sz="2000" b="1" dirty="0">
                <a:latin typeface="Arial" panose="020B0604020202020204" pitchFamily="34" charset="0"/>
                <a:cs typeface="Arial" panose="020B0604020202020204" pitchFamily="34" charset="0"/>
              </a:rPr>
              <a:t>(+/- 20 sec) </a:t>
            </a: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marL="411480" indent="-411480">
              <a:buAutoNum type="arabicPeriod"/>
            </a:pPr>
            <a:r>
              <a:rPr lang="en-US" sz="2000" b="1" dirty="0">
                <a:latin typeface="Arial" panose="020B0604020202020204" pitchFamily="34" charset="0"/>
                <a:cs typeface="Arial" panose="020B0604020202020204" pitchFamily="34" charset="0"/>
              </a:rPr>
              <a:t>Equipment Structures</a:t>
            </a:r>
          </a:p>
          <a:p>
            <a:pPr marL="411480" indent="-411480">
              <a:buAutoNum type="arabicPeriod"/>
            </a:pPr>
            <a:endParaRPr lang="en-US" sz="2000" b="1" dirty="0">
              <a:latin typeface="Arial" panose="020B0604020202020204" pitchFamily="34" charset="0"/>
              <a:cs typeface="Arial" panose="020B0604020202020204" pitchFamily="34" charset="0"/>
            </a:endParaRPr>
          </a:p>
          <a:p>
            <a:pPr marL="411480" indent="-411480">
              <a:buAutoNum type="arabicPeriod"/>
            </a:pPr>
            <a:r>
              <a:rPr lang="en-US" sz="2000" b="1" dirty="0">
                <a:latin typeface="Arial" panose="020B0604020202020204" pitchFamily="34" charset="0"/>
                <a:cs typeface="Arial" panose="020B0604020202020204" pitchFamily="34" charset="0"/>
              </a:rPr>
              <a:t>Area Around Equipment Structures</a:t>
            </a:r>
          </a:p>
          <a:p>
            <a:pPr marL="411480" indent="-411480">
              <a:buAutoNum type="arabicPeriod"/>
            </a:pPr>
            <a:endParaRPr lang="en-US" sz="2000" b="1" dirty="0">
              <a:latin typeface="Arial" panose="020B0604020202020204" pitchFamily="34" charset="0"/>
              <a:cs typeface="Arial" panose="020B0604020202020204" pitchFamily="34" charset="0"/>
            </a:endParaRPr>
          </a:p>
          <a:p>
            <a:pPr marL="411480" indent="-411480">
              <a:buAutoNum type="arabicPeriod"/>
            </a:pPr>
            <a:r>
              <a:rPr lang="en-US" sz="2000" b="1" dirty="0">
                <a:latin typeface="Arial" panose="020B0604020202020204" pitchFamily="34" charset="0"/>
                <a:cs typeface="Arial" panose="020B0604020202020204" pitchFamily="34" charset="0"/>
              </a:rPr>
              <a:t>Open Field Areas</a:t>
            </a:r>
          </a:p>
          <a:p>
            <a:pPr marL="411480" indent="-411480">
              <a:buAutoNum type="arabicPeriod"/>
            </a:pPr>
            <a:endParaRPr lang="en-US" sz="2000" b="1" dirty="0">
              <a:latin typeface="Arial" panose="020B0604020202020204" pitchFamily="34" charset="0"/>
              <a:cs typeface="Arial" panose="020B0604020202020204" pitchFamily="34" charset="0"/>
            </a:endParaRPr>
          </a:p>
          <a:p>
            <a:pPr marL="411480" indent="-411480">
              <a:buAutoNum type="arabicPeriod"/>
            </a:pPr>
            <a:r>
              <a:rPr lang="en-US" sz="2000" b="1" dirty="0">
                <a:latin typeface="Arial" panose="020B0604020202020204" pitchFamily="34" charset="0"/>
                <a:cs typeface="Arial" panose="020B0604020202020204" pitchFamily="34" charset="0"/>
              </a:rPr>
              <a:t>Swing Sets</a:t>
            </a:r>
          </a:p>
          <a:p>
            <a:pPr marL="411480" indent="-411480">
              <a:buAutoNum type="arabicPeriod"/>
            </a:pPr>
            <a:endParaRPr lang="en-US" sz="3120" dirty="0"/>
          </a:p>
        </p:txBody>
      </p:sp>
      <p:pic>
        <p:nvPicPr>
          <p:cNvPr id="12" name="Content Placeholder 11">
            <a:extLst>
              <a:ext uri="{FF2B5EF4-FFF2-40B4-BE49-F238E27FC236}">
                <a16:creationId xmlns:a16="http://schemas.microsoft.com/office/drawing/2014/main" id="{86461437-6D01-4E2F-CA1B-0B17AFD9D6FE}"/>
              </a:ext>
            </a:extLst>
          </p:cNvPr>
          <p:cNvPicPr>
            <a:picLocks noGrp="1" noChangeAspect="1"/>
          </p:cNvPicPr>
          <p:nvPr>
            <p:ph idx="1"/>
          </p:nvPr>
        </p:nvPicPr>
        <p:blipFill>
          <a:blip r:embed="rId3"/>
          <a:stretch>
            <a:fillRect/>
          </a:stretch>
        </p:blipFill>
        <p:spPr>
          <a:xfrm>
            <a:off x="3271646" y="516407"/>
            <a:ext cx="11053481" cy="6212399"/>
          </a:xfrm>
        </p:spPr>
      </p:pic>
      <p:sp>
        <p:nvSpPr>
          <p:cNvPr id="2" name="Footer Placeholder 1">
            <a:extLst>
              <a:ext uri="{FF2B5EF4-FFF2-40B4-BE49-F238E27FC236}">
                <a16:creationId xmlns:a16="http://schemas.microsoft.com/office/drawing/2014/main" id="{F22C6F1F-BEA4-FB44-8AD4-D82E3FF5C9A6}"/>
              </a:ext>
            </a:extLst>
          </p:cNvPr>
          <p:cNvSpPr>
            <a:spLocks noGrp="1"/>
          </p:cNvSpPr>
          <p:nvPr>
            <p:ph type="ftr" sz="quarter" idx="11"/>
          </p:nvPr>
        </p:nvSpPr>
        <p:spPr>
          <a:xfrm>
            <a:off x="10196293" y="7824515"/>
            <a:ext cx="4631754" cy="365761"/>
          </a:xfrm>
        </p:spPr>
        <p:txBody>
          <a:bodyPr/>
          <a:lstStyle/>
          <a:p>
            <a:r>
              <a:rPr lang="en-US" dirty="0"/>
              <a:t>AASP Conference Fort Worth, TX 2022</a:t>
            </a:r>
          </a:p>
        </p:txBody>
      </p:sp>
      <p:sp>
        <p:nvSpPr>
          <p:cNvPr id="3" name="Slide Number Placeholder 2">
            <a:extLst>
              <a:ext uri="{FF2B5EF4-FFF2-40B4-BE49-F238E27FC236}">
                <a16:creationId xmlns:a16="http://schemas.microsoft.com/office/drawing/2014/main" id="{C7C5762A-967D-45ED-AB22-14018D1FCC9C}"/>
              </a:ext>
            </a:extLst>
          </p:cNvPr>
          <p:cNvSpPr>
            <a:spLocks noGrp="1"/>
          </p:cNvSpPr>
          <p:nvPr>
            <p:ph type="sldNum" sz="quarter" idx="12"/>
          </p:nvPr>
        </p:nvSpPr>
        <p:spPr>
          <a:xfrm>
            <a:off x="13822208" y="7381094"/>
            <a:ext cx="1005839" cy="921224"/>
          </a:xfrm>
        </p:spPr>
        <p:txBody>
          <a:bodyPr/>
          <a:lstStyle/>
          <a:p>
            <a:fld id="{A4A0399B-3D49-3A40-AF6A-2C8F6768525A}" type="slidenum">
              <a:rPr lang="en-US" smtClean="0"/>
              <a:t>31</a:t>
            </a:fld>
            <a:endParaRPr lang="en-US" dirty="0"/>
          </a:p>
        </p:txBody>
      </p:sp>
      <p:sp>
        <p:nvSpPr>
          <p:cNvPr id="4" name="TextBox 3">
            <a:extLst>
              <a:ext uri="{FF2B5EF4-FFF2-40B4-BE49-F238E27FC236}">
                <a16:creationId xmlns:a16="http://schemas.microsoft.com/office/drawing/2014/main" id="{C40EAC51-98CF-073C-4E21-E1DE1D4CD26C}"/>
              </a:ext>
            </a:extLst>
          </p:cNvPr>
          <p:cNvSpPr txBox="1"/>
          <p:nvPr/>
        </p:nvSpPr>
        <p:spPr>
          <a:xfrm>
            <a:off x="0" y="46608"/>
            <a:ext cx="4410238" cy="904863"/>
          </a:xfrm>
          <a:prstGeom prst="rect">
            <a:avLst/>
          </a:prstGeom>
          <a:noFill/>
        </p:spPr>
        <p:txBody>
          <a:bodyPr wrap="square" rtlCol="0">
            <a:spAutoFit/>
          </a:bodyPr>
          <a:lstStyle/>
          <a:p>
            <a:r>
              <a:rPr lang="en-US" sz="5280" b="1" dirty="0">
                <a:solidFill>
                  <a:srgbClr val="7030A0"/>
                </a:solidFill>
              </a:rPr>
              <a:t>M.P.O.T.</a:t>
            </a:r>
          </a:p>
        </p:txBody>
      </p:sp>
    </p:spTree>
    <p:extLst>
      <p:ext uri="{BB962C8B-B14F-4D97-AF65-F5344CB8AC3E}">
        <p14:creationId xmlns:p14="http://schemas.microsoft.com/office/powerpoint/2010/main" val="1849535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E299-6707-BBC2-DE1B-EF7DBC8A3798}"/>
              </a:ext>
            </a:extLst>
          </p:cNvPr>
          <p:cNvSpPr>
            <a:spLocks noGrp="1"/>
          </p:cNvSpPr>
          <p:nvPr>
            <p:ph type="title"/>
          </p:nvPr>
        </p:nvSpPr>
        <p:spPr/>
        <p:txBody>
          <a:bodyPr/>
          <a:lstStyle/>
          <a:p>
            <a:r>
              <a:rPr lang="en-US" b="1" dirty="0">
                <a:solidFill>
                  <a:srgbClr val="7030A0"/>
                </a:solidFill>
                <a:latin typeface="Arial" panose="020B0604020202020204" pitchFamily="34" charset="0"/>
                <a:cs typeface="Arial" panose="020B0604020202020204" pitchFamily="34" charset="0"/>
              </a:rPr>
              <a:t>If given the chance to play….</a:t>
            </a:r>
          </a:p>
        </p:txBody>
      </p:sp>
      <p:sp>
        <p:nvSpPr>
          <p:cNvPr id="3" name="Footer Placeholder 2">
            <a:extLst>
              <a:ext uri="{FF2B5EF4-FFF2-40B4-BE49-F238E27FC236}">
                <a16:creationId xmlns:a16="http://schemas.microsoft.com/office/drawing/2014/main" id="{B9051EB8-EC7E-A144-BD69-CD7B1D9E0F5B}"/>
              </a:ext>
            </a:extLst>
          </p:cNvPr>
          <p:cNvSpPr>
            <a:spLocks noGrp="1"/>
          </p:cNvSpPr>
          <p:nvPr>
            <p:ph type="ftr" sz="quarter" idx="11"/>
          </p:nvPr>
        </p:nvSpPr>
        <p:spPr>
          <a:xfrm>
            <a:off x="10255949" y="7686338"/>
            <a:ext cx="4631754" cy="365761"/>
          </a:xfrm>
        </p:spPr>
        <p:txBody>
          <a:bodyPr/>
          <a:lstStyle/>
          <a:p>
            <a:r>
              <a:rPr lang="en-US" dirty="0"/>
              <a:t>AASP Conference Fort Worth, TX 2022</a:t>
            </a:r>
          </a:p>
        </p:txBody>
      </p:sp>
      <p:sp>
        <p:nvSpPr>
          <p:cNvPr id="4" name="TextBox 3">
            <a:extLst>
              <a:ext uri="{FF2B5EF4-FFF2-40B4-BE49-F238E27FC236}">
                <a16:creationId xmlns:a16="http://schemas.microsoft.com/office/drawing/2014/main" id="{A5102EDE-71F8-1CDE-598D-0114E0990A37}"/>
              </a:ext>
            </a:extLst>
          </p:cNvPr>
          <p:cNvSpPr txBox="1"/>
          <p:nvPr/>
        </p:nvSpPr>
        <p:spPr>
          <a:xfrm>
            <a:off x="1791149" y="2223898"/>
            <a:ext cx="8035962" cy="3046988"/>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Elementary children will move in ways that are essential for proper body and brain development.</a:t>
            </a:r>
          </a:p>
        </p:txBody>
      </p:sp>
      <p:sp>
        <p:nvSpPr>
          <p:cNvPr id="5" name="Slide Number Placeholder 4">
            <a:extLst>
              <a:ext uri="{FF2B5EF4-FFF2-40B4-BE49-F238E27FC236}">
                <a16:creationId xmlns:a16="http://schemas.microsoft.com/office/drawing/2014/main" id="{E0FC18AC-1E35-45F6-BEBB-3566A448AF9D}"/>
              </a:ext>
            </a:extLst>
          </p:cNvPr>
          <p:cNvSpPr>
            <a:spLocks noGrp="1"/>
          </p:cNvSpPr>
          <p:nvPr>
            <p:ph type="sldNum" sz="quarter" idx="12"/>
          </p:nvPr>
        </p:nvSpPr>
        <p:spPr>
          <a:xfrm>
            <a:off x="13624562" y="7225725"/>
            <a:ext cx="1005839" cy="921224"/>
          </a:xfrm>
        </p:spPr>
        <p:txBody>
          <a:bodyPr/>
          <a:lstStyle/>
          <a:p>
            <a:fld id="{A4A0399B-3D49-3A40-AF6A-2C8F6768525A}" type="slidenum">
              <a:rPr lang="en-US" smtClean="0"/>
              <a:t>32</a:t>
            </a:fld>
            <a:endParaRPr lang="en-US" dirty="0"/>
          </a:p>
        </p:txBody>
      </p:sp>
    </p:spTree>
    <p:extLst>
      <p:ext uri="{BB962C8B-B14F-4D97-AF65-F5344CB8AC3E}">
        <p14:creationId xmlns:p14="http://schemas.microsoft.com/office/powerpoint/2010/main" val="68654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57953-2D6F-7E4F-98A7-0598459C8A44}"/>
              </a:ext>
            </a:extLst>
          </p:cNvPr>
          <p:cNvSpPr>
            <a:spLocks noGrp="1"/>
          </p:cNvSpPr>
          <p:nvPr>
            <p:ph type="title"/>
          </p:nvPr>
        </p:nvSpPr>
        <p:spPr>
          <a:xfrm>
            <a:off x="198122" y="116172"/>
            <a:ext cx="11285668" cy="881235"/>
          </a:xfrm>
        </p:spPr>
        <p:txBody>
          <a:bodyPr>
            <a:normAutofit fontScale="90000"/>
          </a:bodyPr>
          <a:lstStyle/>
          <a:p>
            <a:pPr algn="l"/>
            <a:r>
              <a:rPr lang="en-US" sz="5280" b="1" dirty="0">
                <a:solidFill>
                  <a:srgbClr val="7030A0"/>
                </a:solidFill>
                <a:latin typeface="Arial" panose="020B0604020202020204" pitchFamily="34" charset="0"/>
                <a:cs typeface="Arial" panose="020B0604020202020204" pitchFamily="34" charset="0"/>
              </a:rPr>
              <a:t>RESULTS</a:t>
            </a:r>
            <a:endParaRPr lang="en-US" sz="5280" dirty="0">
              <a:solidFill>
                <a:srgbClr val="7030A0"/>
              </a:solidFill>
              <a:latin typeface="Arial" panose="020B0604020202020204" pitchFamily="34" charset="0"/>
              <a:cs typeface="Arial" panose="020B0604020202020204" pitchFamily="34" charset="0"/>
            </a:endParaRPr>
          </a:p>
        </p:txBody>
      </p:sp>
      <p:sp>
        <p:nvSpPr>
          <p:cNvPr id="11" name="Footer Placeholder 10">
            <a:extLst>
              <a:ext uri="{FF2B5EF4-FFF2-40B4-BE49-F238E27FC236}">
                <a16:creationId xmlns:a16="http://schemas.microsoft.com/office/drawing/2014/main" id="{62260C13-023E-4546-816D-ED81FF729399}"/>
              </a:ext>
            </a:extLst>
          </p:cNvPr>
          <p:cNvSpPr>
            <a:spLocks noGrp="1"/>
          </p:cNvSpPr>
          <p:nvPr>
            <p:ph type="ftr" sz="quarter" idx="11"/>
          </p:nvPr>
        </p:nvSpPr>
        <p:spPr>
          <a:xfrm>
            <a:off x="9896050" y="7762536"/>
            <a:ext cx="4631754" cy="365761"/>
          </a:xfrm>
        </p:spPr>
        <p:txBody>
          <a:bodyPr/>
          <a:lstStyle/>
          <a:p>
            <a:r>
              <a:rPr lang="en-US" dirty="0"/>
              <a:t>AASP Conference Fort Worth, TX 2022</a:t>
            </a:r>
          </a:p>
        </p:txBody>
      </p:sp>
      <p:sp>
        <p:nvSpPr>
          <p:cNvPr id="3" name="TextBox 2">
            <a:extLst>
              <a:ext uri="{FF2B5EF4-FFF2-40B4-BE49-F238E27FC236}">
                <a16:creationId xmlns:a16="http://schemas.microsoft.com/office/drawing/2014/main" id="{F69D6F9D-9662-9E4E-B85C-7CA8752CA238}"/>
              </a:ext>
            </a:extLst>
          </p:cNvPr>
          <p:cNvSpPr txBox="1"/>
          <p:nvPr/>
        </p:nvSpPr>
        <p:spPr>
          <a:xfrm>
            <a:off x="0" y="7186352"/>
            <a:ext cx="4631754" cy="461665"/>
          </a:xfrm>
          <a:prstGeom prst="rect">
            <a:avLst/>
          </a:prstGeom>
          <a:noFill/>
        </p:spPr>
        <p:txBody>
          <a:bodyPr wrap="square" rtlCol="0">
            <a:spAutoFit/>
          </a:bodyPr>
          <a:lstStyle/>
          <a:p>
            <a:r>
              <a:rPr lang="en-US" sz="2400" b="1" dirty="0">
                <a:solidFill>
                  <a:schemeClr val="bg1"/>
                </a:solidFill>
              </a:rPr>
              <a:t>*p = 0.05, **p &lt; 0.01, ***p &lt; 0.001</a:t>
            </a:r>
          </a:p>
        </p:txBody>
      </p:sp>
      <p:sp>
        <p:nvSpPr>
          <p:cNvPr id="5" name="TextBox 4">
            <a:extLst>
              <a:ext uri="{FF2B5EF4-FFF2-40B4-BE49-F238E27FC236}">
                <a16:creationId xmlns:a16="http://schemas.microsoft.com/office/drawing/2014/main" id="{0CB7AB33-E617-D245-99B5-78E11AF9BF3B}"/>
              </a:ext>
            </a:extLst>
          </p:cNvPr>
          <p:cNvSpPr txBox="1"/>
          <p:nvPr/>
        </p:nvSpPr>
        <p:spPr>
          <a:xfrm>
            <a:off x="9998646" y="6317671"/>
            <a:ext cx="1040656" cy="757130"/>
          </a:xfrm>
          <a:prstGeom prst="rect">
            <a:avLst/>
          </a:prstGeom>
          <a:noFill/>
        </p:spPr>
        <p:txBody>
          <a:bodyPr wrap="square" rtlCol="0">
            <a:spAutoFit/>
          </a:bodyPr>
          <a:lstStyle/>
          <a:p>
            <a:r>
              <a:rPr lang="en-US" sz="4320" dirty="0">
                <a:solidFill>
                  <a:schemeClr val="bg1"/>
                </a:solidFill>
              </a:rPr>
              <a:t>*</a:t>
            </a:r>
          </a:p>
        </p:txBody>
      </p:sp>
      <p:sp>
        <p:nvSpPr>
          <p:cNvPr id="8" name="TextBox 7">
            <a:extLst>
              <a:ext uri="{FF2B5EF4-FFF2-40B4-BE49-F238E27FC236}">
                <a16:creationId xmlns:a16="http://schemas.microsoft.com/office/drawing/2014/main" id="{FC223601-198C-7746-A7ED-CDCF3EA8CB11}"/>
              </a:ext>
            </a:extLst>
          </p:cNvPr>
          <p:cNvSpPr txBox="1"/>
          <p:nvPr/>
        </p:nvSpPr>
        <p:spPr>
          <a:xfrm>
            <a:off x="8957991" y="6271830"/>
            <a:ext cx="1040656" cy="609398"/>
          </a:xfrm>
          <a:prstGeom prst="rect">
            <a:avLst/>
          </a:prstGeom>
          <a:noFill/>
        </p:spPr>
        <p:txBody>
          <a:bodyPr wrap="square" rtlCol="0">
            <a:spAutoFit/>
          </a:bodyPr>
          <a:lstStyle/>
          <a:p>
            <a:r>
              <a:rPr lang="en-US" sz="3360" dirty="0">
                <a:solidFill>
                  <a:schemeClr val="bg1"/>
                </a:solidFill>
              </a:rPr>
              <a:t>*</a:t>
            </a:r>
          </a:p>
        </p:txBody>
      </p:sp>
      <p:pic>
        <p:nvPicPr>
          <p:cNvPr id="7" name="Picture 6">
            <a:extLst>
              <a:ext uri="{FF2B5EF4-FFF2-40B4-BE49-F238E27FC236}">
                <a16:creationId xmlns:a16="http://schemas.microsoft.com/office/drawing/2014/main" id="{4730E470-45C8-5C41-59D1-1F63870D6B92}"/>
              </a:ext>
            </a:extLst>
          </p:cNvPr>
          <p:cNvPicPr>
            <a:picLocks noChangeAspect="1"/>
          </p:cNvPicPr>
          <p:nvPr/>
        </p:nvPicPr>
        <p:blipFill>
          <a:blip r:embed="rId3"/>
          <a:stretch>
            <a:fillRect/>
          </a:stretch>
        </p:blipFill>
        <p:spPr>
          <a:xfrm>
            <a:off x="1285101" y="1043248"/>
            <a:ext cx="11560085" cy="5883821"/>
          </a:xfrm>
          <a:prstGeom prst="rect">
            <a:avLst/>
          </a:prstGeom>
        </p:spPr>
      </p:pic>
      <p:sp>
        <p:nvSpPr>
          <p:cNvPr id="4" name="Slide Number Placeholder 3">
            <a:extLst>
              <a:ext uri="{FF2B5EF4-FFF2-40B4-BE49-F238E27FC236}">
                <a16:creationId xmlns:a16="http://schemas.microsoft.com/office/drawing/2014/main" id="{3F2885F7-408B-4502-8B7F-C644F58C638F}"/>
              </a:ext>
            </a:extLst>
          </p:cNvPr>
          <p:cNvSpPr>
            <a:spLocks noGrp="1"/>
          </p:cNvSpPr>
          <p:nvPr>
            <p:ph type="sldNum" sz="quarter" idx="12"/>
          </p:nvPr>
        </p:nvSpPr>
        <p:spPr>
          <a:xfrm>
            <a:off x="13929359" y="7349743"/>
            <a:ext cx="1005839" cy="921224"/>
          </a:xfrm>
        </p:spPr>
        <p:txBody>
          <a:bodyPr/>
          <a:lstStyle/>
          <a:p>
            <a:fld id="{A4A0399B-3D49-3A40-AF6A-2C8F6768525A}" type="slidenum">
              <a:rPr lang="en-US" smtClean="0"/>
              <a:t>33</a:t>
            </a:fld>
            <a:endParaRPr lang="en-US" dirty="0"/>
          </a:p>
        </p:txBody>
      </p:sp>
    </p:spTree>
    <p:extLst>
      <p:ext uri="{BB962C8B-B14F-4D97-AF65-F5344CB8AC3E}">
        <p14:creationId xmlns:p14="http://schemas.microsoft.com/office/powerpoint/2010/main" val="832933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57953-2D6F-7E4F-98A7-0598459C8A44}"/>
              </a:ext>
            </a:extLst>
          </p:cNvPr>
          <p:cNvSpPr>
            <a:spLocks noGrp="1"/>
          </p:cNvSpPr>
          <p:nvPr>
            <p:ph type="title"/>
          </p:nvPr>
        </p:nvSpPr>
        <p:spPr>
          <a:xfrm>
            <a:off x="146010" y="0"/>
            <a:ext cx="11285668" cy="1052596"/>
          </a:xfrm>
        </p:spPr>
        <p:txBody>
          <a:bodyPr/>
          <a:lstStyle/>
          <a:p>
            <a:pPr algn="l"/>
            <a:r>
              <a:rPr lang="en-US" sz="5280" b="1" dirty="0">
                <a:solidFill>
                  <a:srgbClr val="7030A0"/>
                </a:solidFill>
                <a:latin typeface="Arial" panose="020B0604020202020204" pitchFamily="34" charset="0"/>
                <a:cs typeface="Arial" panose="020B0604020202020204" pitchFamily="34" charset="0"/>
              </a:rPr>
              <a:t>RESULTS</a:t>
            </a:r>
            <a:endParaRPr lang="en-US" sz="5280" dirty="0">
              <a:solidFill>
                <a:srgbClr val="7030A0"/>
              </a:solidFill>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D78BE975-778C-5147-AA94-79B06B2C3672}"/>
              </a:ext>
            </a:extLst>
          </p:cNvPr>
          <p:cNvSpPr>
            <a:spLocks noGrp="1"/>
          </p:cNvSpPr>
          <p:nvPr>
            <p:ph type="ftr" sz="quarter" idx="11"/>
          </p:nvPr>
        </p:nvSpPr>
        <p:spPr>
          <a:xfrm>
            <a:off x="9998646" y="7802353"/>
            <a:ext cx="4631754" cy="365761"/>
          </a:xfrm>
        </p:spPr>
        <p:txBody>
          <a:bodyPr/>
          <a:lstStyle/>
          <a:p>
            <a:r>
              <a:rPr lang="en-US" dirty="0"/>
              <a:t>AASP Conference Fort Worth, TX 2022</a:t>
            </a:r>
          </a:p>
        </p:txBody>
      </p:sp>
      <p:sp>
        <p:nvSpPr>
          <p:cNvPr id="5" name="TextBox 4">
            <a:extLst>
              <a:ext uri="{FF2B5EF4-FFF2-40B4-BE49-F238E27FC236}">
                <a16:creationId xmlns:a16="http://schemas.microsoft.com/office/drawing/2014/main" id="{2AF0AAF4-C5B7-B646-927A-CEE74D5F148E}"/>
              </a:ext>
            </a:extLst>
          </p:cNvPr>
          <p:cNvSpPr txBox="1"/>
          <p:nvPr/>
        </p:nvSpPr>
        <p:spPr>
          <a:xfrm>
            <a:off x="2" y="7115518"/>
            <a:ext cx="5791198" cy="461665"/>
          </a:xfrm>
          <a:prstGeom prst="rect">
            <a:avLst/>
          </a:prstGeom>
          <a:noFill/>
        </p:spPr>
        <p:txBody>
          <a:bodyPr wrap="square" rtlCol="0">
            <a:spAutoFit/>
          </a:bodyPr>
          <a:lstStyle/>
          <a:p>
            <a:r>
              <a:rPr lang="en-US" sz="2400" b="1" dirty="0">
                <a:solidFill>
                  <a:schemeClr val="bg1"/>
                </a:solidFill>
              </a:rPr>
              <a:t>*p = 0.05, **p &lt; 0.01, ***p &lt; 0.001</a:t>
            </a:r>
          </a:p>
        </p:txBody>
      </p:sp>
      <p:pic>
        <p:nvPicPr>
          <p:cNvPr id="6" name="Picture 5">
            <a:extLst>
              <a:ext uri="{FF2B5EF4-FFF2-40B4-BE49-F238E27FC236}">
                <a16:creationId xmlns:a16="http://schemas.microsoft.com/office/drawing/2014/main" id="{0CA3B1FD-C4E7-2086-1EDB-9440A9790582}"/>
              </a:ext>
            </a:extLst>
          </p:cNvPr>
          <p:cNvPicPr>
            <a:picLocks noChangeAspect="1"/>
          </p:cNvPicPr>
          <p:nvPr/>
        </p:nvPicPr>
        <p:blipFill>
          <a:blip r:embed="rId3"/>
          <a:stretch>
            <a:fillRect/>
          </a:stretch>
        </p:blipFill>
        <p:spPr>
          <a:xfrm>
            <a:off x="1322173" y="953158"/>
            <a:ext cx="12270259" cy="6023656"/>
          </a:xfrm>
          <a:prstGeom prst="rect">
            <a:avLst/>
          </a:prstGeom>
        </p:spPr>
      </p:pic>
      <p:sp>
        <p:nvSpPr>
          <p:cNvPr id="3" name="Slide Number Placeholder 2">
            <a:extLst>
              <a:ext uri="{FF2B5EF4-FFF2-40B4-BE49-F238E27FC236}">
                <a16:creationId xmlns:a16="http://schemas.microsoft.com/office/drawing/2014/main" id="{F7E0ED3F-0569-4D9D-B358-F216805A1315}"/>
              </a:ext>
            </a:extLst>
          </p:cNvPr>
          <p:cNvSpPr>
            <a:spLocks noGrp="1"/>
          </p:cNvSpPr>
          <p:nvPr>
            <p:ph type="sldNum" sz="quarter" idx="12"/>
          </p:nvPr>
        </p:nvSpPr>
        <p:spPr>
          <a:xfrm>
            <a:off x="13802487" y="7389560"/>
            <a:ext cx="1005839" cy="921224"/>
          </a:xfrm>
        </p:spPr>
        <p:txBody>
          <a:bodyPr/>
          <a:lstStyle/>
          <a:p>
            <a:fld id="{A4A0399B-3D49-3A40-AF6A-2C8F6768525A}" type="slidenum">
              <a:rPr lang="en-US" smtClean="0"/>
              <a:t>34</a:t>
            </a:fld>
            <a:endParaRPr lang="en-US" dirty="0"/>
          </a:p>
        </p:txBody>
      </p:sp>
    </p:spTree>
    <p:extLst>
      <p:ext uri="{BB962C8B-B14F-4D97-AF65-F5344CB8AC3E}">
        <p14:creationId xmlns:p14="http://schemas.microsoft.com/office/powerpoint/2010/main" val="3043277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57953-2D6F-7E4F-98A7-0598459C8A44}"/>
              </a:ext>
            </a:extLst>
          </p:cNvPr>
          <p:cNvSpPr>
            <a:spLocks noGrp="1"/>
          </p:cNvSpPr>
          <p:nvPr>
            <p:ph type="title"/>
          </p:nvPr>
        </p:nvSpPr>
        <p:spPr>
          <a:xfrm>
            <a:off x="28284" y="159031"/>
            <a:ext cx="11285668" cy="656515"/>
          </a:xfrm>
        </p:spPr>
        <p:txBody>
          <a:bodyPr>
            <a:normAutofit fontScale="90000"/>
          </a:bodyPr>
          <a:lstStyle/>
          <a:p>
            <a:pPr algn="l"/>
            <a:r>
              <a:rPr lang="en-US" sz="5280" b="1" dirty="0">
                <a:solidFill>
                  <a:srgbClr val="7030A0"/>
                </a:solidFill>
                <a:latin typeface="Arial" panose="020B0604020202020204" pitchFamily="34" charset="0"/>
                <a:cs typeface="Arial" panose="020B0604020202020204" pitchFamily="34" charset="0"/>
              </a:rPr>
              <a:t>RESULTS</a:t>
            </a:r>
            <a:endParaRPr lang="en-US" sz="5280" dirty="0">
              <a:solidFill>
                <a:srgbClr val="7030A0"/>
              </a:solidFill>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BD1BF94D-FBB6-944E-A54F-8914348B539D}"/>
              </a:ext>
            </a:extLst>
          </p:cNvPr>
          <p:cNvSpPr>
            <a:spLocks noGrp="1"/>
          </p:cNvSpPr>
          <p:nvPr>
            <p:ph type="ftr" sz="quarter" idx="11"/>
          </p:nvPr>
        </p:nvSpPr>
        <p:spPr>
          <a:xfrm>
            <a:off x="10137187" y="7811276"/>
            <a:ext cx="4631754" cy="365761"/>
          </a:xfrm>
        </p:spPr>
        <p:txBody>
          <a:bodyPr/>
          <a:lstStyle/>
          <a:p>
            <a:r>
              <a:rPr lang="en-US" dirty="0"/>
              <a:t>AASP Conference Fort Worth, TX 2022</a:t>
            </a:r>
          </a:p>
        </p:txBody>
      </p:sp>
      <p:sp>
        <p:nvSpPr>
          <p:cNvPr id="5" name="TextBox 4">
            <a:extLst>
              <a:ext uri="{FF2B5EF4-FFF2-40B4-BE49-F238E27FC236}">
                <a16:creationId xmlns:a16="http://schemas.microsoft.com/office/drawing/2014/main" id="{2A99A254-D620-1142-87DD-1B86415EA665}"/>
              </a:ext>
            </a:extLst>
          </p:cNvPr>
          <p:cNvSpPr txBox="1"/>
          <p:nvPr/>
        </p:nvSpPr>
        <p:spPr>
          <a:xfrm>
            <a:off x="0" y="7007706"/>
            <a:ext cx="7315200" cy="461665"/>
          </a:xfrm>
          <a:prstGeom prst="rect">
            <a:avLst/>
          </a:prstGeom>
          <a:noFill/>
        </p:spPr>
        <p:txBody>
          <a:bodyPr wrap="square" rtlCol="0">
            <a:spAutoFit/>
          </a:bodyPr>
          <a:lstStyle/>
          <a:p>
            <a:r>
              <a:rPr lang="en-US" sz="2400" b="1" dirty="0">
                <a:solidFill>
                  <a:schemeClr val="bg1"/>
                </a:solidFill>
              </a:rPr>
              <a:t>*p = 0.05, **p &lt; 0.01, ***p&lt; 0.001</a:t>
            </a:r>
          </a:p>
        </p:txBody>
      </p:sp>
      <p:pic>
        <p:nvPicPr>
          <p:cNvPr id="4" name="Picture 3">
            <a:extLst>
              <a:ext uri="{FF2B5EF4-FFF2-40B4-BE49-F238E27FC236}">
                <a16:creationId xmlns:a16="http://schemas.microsoft.com/office/drawing/2014/main" id="{EB9CEA13-F9F8-516C-589D-2B824BCC5992}"/>
              </a:ext>
            </a:extLst>
          </p:cNvPr>
          <p:cNvPicPr>
            <a:picLocks noChangeAspect="1"/>
          </p:cNvPicPr>
          <p:nvPr/>
        </p:nvPicPr>
        <p:blipFill>
          <a:blip r:embed="rId3"/>
          <a:stretch>
            <a:fillRect/>
          </a:stretch>
        </p:blipFill>
        <p:spPr>
          <a:xfrm>
            <a:off x="1342489" y="926463"/>
            <a:ext cx="11945422" cy="5850137"/>
          </a:xfrm>
          <a:prstGeom prst="rect">
            <a:avLst/>
          </a:prstGeom>
        </p:spPr>
      </p:pic>
      <p:sp>
        <p:nvSpPr>
          <p:cNvPr id="3" name="Slide Number Placeholder 2">
            <a:extLst>
              <a:ext uri="{FF2B5EF4-FFF2-40B4-BE49-F238E27FC236}">
                <a16:creationId xmlns:a16="http://schemas.microsoft.com/office/drawing/2014/main" id="{110B40DA-E7CA-4840-8114-8FC2082F7671}"/>
              </a:ext>
            </a:extLst>
          </p:cNvPr>
          <p:cNvSpPr>
            <a:spLocks noGrp="1"/>
          </p:cNvSpPr>
          <p:nvPr>
            <p:ph type="sldNum" sz="quarter" idx="12"/>
          </p:nvPr>
        </p:nvSpPr>
        <p:spPr>
          <a:xfrm>
            <a:off x="13885433" y="7350664"/>
            <a:ext cx="1005839" cy="921224"/>
          </a:xfrm>
        </p:spPr>
        <p:txBody>
          <a:bodyPr/>
          <a:lstStyle/>
          <a:p>
            <a:fld id="{A4A0399B-3D49-3A40-AF6A-2C8F6768525A}" type="slidenum">
              <a:rPr lang="en-US" smtClean="0"/>
              <a:t>35</a:t>
            </a:fld>
            <a:endParaRPr lang="en-US" dirty="0"/>
          </a:p>
        </p:txBody>
      </p:sp>
    </p:spTree>
    <p:extLst>
      <p:ext uri="{BB962C8B-B14F-4D97-AF65-F5344CB8AC3E}">
        <p14:creationId xmlns:p14="http://schemas.microsoft.com/office/powerpoint/2010/main" val="3076047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27AB-6F86-D016-D33A-DD254943ACD6}"/>
              </a:ext>
            </a:extLst>
          </p:cNvPr>
          <p:cNvSpPr>
            <a:spLocks noGrp="1"/>
          </p:cNvSpPr>
          <p:nvPr>
            <p:ph type="title"/>
          </p:nvPr>
        </p:nvSpPr>
        <p:spPr>
          <a:xfrm>
            <a:off x="332590" y="286580"/>
            <a:ext cx="12090458" cy="1416167"/>
          </a:xfrm>
        </p:spPr>
        <p:txBody>
          <a:bodyPr>
            <a:noAutofit/>
          </a:bodyPr>
          <a:lstStyle/>
          <a:p>
            <a:r>
              <a:rPr lang="en-US" sz="5280" b="1" dirty="0">
                <a:solidFill>
                  <a:srgbClr val="7030A0"/>
                </a:solidFill>
                <a:latin typeface="Arial" panose="020B0604020202020204" pitchFamily="34" charset="0"/>
                <a:cs typeface="Arial" panose="020B0604020202020204" pitchFamily="34" charset="0"/>
              </a:rPr>
              <a:t>MPOT Inter-Rater Reliability</a:t>
            </a:r>
            <a:br>
              <a:rPr lang="en-US" sz="5280" b="1" dirty="0">
                <a:solidFill>
                  <a:srgbClr val="7030A0"/>
                </a:solidFill>
                <a:latin typeface="Arial" panose="020B0604020202020204" pitchFamily="34" charset="0"/>
                <a:cs typeface="Arial" panose="020B0604020202020204" pitchFamily="34" charset="0"/>
              </a:rPr>
            </a:br>
            <a:r>
              <a:rPr lang="en-US" sz="4320" b="1" dirty="0">
                <a:solidFill>
                  <a:srgbClr val="7030A0"/>
                </a:solidFill>
                <a:latin typeface="Arial" panose="020B0604020202020204" pitchFamily="34" charset="0"/>
                <a:cs typeface="Arial" panose="020B0604020202020204" pitchFamily="34" charset="0"/>
              </a:rPr>
              <a:t>Good-approaching Excellent</a:t>
            </a:r>
          </a:p>
        </p:txBody>
      </p:sp>
      <p:pic>
        <p:nvPicPr>
          <p:cNvPr id="5" name="Picture 4">
            <a:extLst>
              <a:ext uri="{FF2B5EF4-FFF2-40B4-BE49-F238E27FC236}">
                <a16:creationId xmlns:a16="http://schemas.microsoft.com/office/drawing/2014/main" id="{5D714BA2-C7A3-0DAD-1C2B-B0AFE298F9AB}"/>
              </a:ext>
            </a:extLst>
          </p:cNvPr>
          <p:cNvPicPr>
            <a:picLocks noChangeAspect="1"/>
          </p:cNvPicPr>
          <p:nvPr/>
        </p:nvPicPr>
        <p:blipFill>
          <a:blip r:embed="rId2"/>
          <a:stretch>
            <a:fillRect/>
          </a:stretch>
        </p:blipFill>
        <p:spPr>
          <a:xfrm>
            <a:off x="1594339" y="1702747"/>
            <a:ext cx="10647818" cy="5111707"/>
          </a:xfrm>
          <a:prstGeom prst="rect">
            <a:avLst/>
          </a:prstGeom>
        </p:spPr>
      </p:pic>
      <p:sp>
        <p:nvSpPr>
          <p:cNvPr id="4" name="Footer Placeholder 3">
            <a:extLst>
              <a:ext uri="{FF2B5EF4-FFF2-40B4-BE49-F238E27FC236}">
                <a16:creationId xmlns:a16="http://schemas.microsoft.com/office/drawing/2014/main" id="{90D77D0D-B463-428D-BCB0-8FAFB5F320DC}"/>
              </a:ext>
            </a:extLst>
          </p:cNvPr>
          <p:cNvSpPr>
            <a:spLocks noGrp="1"/>
          </p:cNvSpPr>
          <p:nvPr>
            <p:ph type="ftr" sz="quarter" idx="11"/>
          </p:nvPr>
        </p:nvSpPr>
        <p:spPr>
          <a:xfrm>
            <a:off x="10107171" y="7806334"/>
            <a:ext cx="4631754" cy="365761"/>
          </a:xfrm>
        </p:spPr>
        <p:txBody>
          <a:bodyPr/>
          <a:lstStyle/>
          <a:p>
            <a:r>
              <a:rPr lang="en-US" dirty="0"/>
              <a:t>AASP Conference Fort Worth, TX 2022</a:t>
            </a:r>
          </a:p>
        </p:txBody>
      </p:sp>
      <p:sp>
        <p:nvSpPr>
          <p:cNvPr id="6" name="Slide Number Placeholder 5">
            <a:extLst>
              <a:ext uri="{FF2B5EF4-FFF2-40B4-BE49-F238E27FC236}">
                <a16:creationId xmlns:a16="http://schemas.microsoft.com/office/drawing/2014/main" id="{F02FAC2D-90A5-4A84-B0F5-DCD763A470C3}"/>
              </a:ext>
            </a:extLst>
          </p:cNvPr>
          <p:cNvSpPr>
            <a:spLocks noGrp="1"/>
          </p:cNvSpPr>
          <p:nvPr>
            <p:ph type="sldNum" sz="quarter" idx="12"/>
          </p:nvPr>
        </p:nvSpPr>
        <p:spPr>
          <a:xfrm>
            <a:off x="13624562" y="7308376"/>
            <a:ext cx="1005839" cy="921224"/>
          </a:xfrm>
        </p:spPr>
        <p:txBody>
          <a:bodyPr/>
          <a:lstStyle/>
          <a:p>
            <a:fld id="{A4A0399B-3D49-3A40-AF6A-2C8F6768525A}" type="slidenum">
              <a:rPr lang="en-US" smtClean="0"/>
              <a:t>36</a:t>
            </a:fld>
            <a:endParaRPr lang="en-US" dirty="0"/>
          </a:p>
        </p:txBody>
      </p:sp>
    </p:spTree>
    <p:extLst>
      <p:ext uri="{BB962C8B-B14F-4D97-AF65-F5344CB8AC3E}">
        <p14:creationId xmlns:p14="http://schemas.microsoft.com/office/powerpoint/2010/main" val="872540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2B9B-2AAF-7148-BC02-318F1310D4C0}"/>
              </a:ext>
            </a:extLst>
          </p:cNvPr>
          <p:cNvSpPr>
            <a:spLocks noGrp="1"/>
          </p:cNvSpPr>
          <p:nvPr>
            <p:ph type="title"/>
          </p:nvPr>
        </p:nvSpPr>
        <p:spPr>
          <a:xfrm>
            <a:off x="199292" y="84835"/>
            <a:ext cx="11285668" cy="1184031"/>
          </a:xfrm>
        </p:spPr>
        <p:txBody>
          <a:bodyPr anchor="t">
            <a:normAutofit fontScale="90000"/>
          </a:bodyPr>
          <a:lstStyle/>
          <a:p>
            <a:pPr algn="l"/>
            <a:r>
              <a:rPr lang="en-US" sz="5280" b="1" dirty="0">
                <a:solidFill>
                  <a:srgbClr val="7030A0"/>
                </a:solidFill>
                <a:latin typeface="Arial" panose="020B0604020202020204" pitchFamily="34" charset="0"/>
                <a:cs typeface="Arial" panose="020B0604020202020204" pitchFamily="34" charset="0"/>
              </a:rPr>
              <a:t>CONCLUSIONS</a:t>
            </a:r>
            <a:r>
              <a:rPr lang="en-US" b="1" dirty="0">
                <a:solidFill>
                  <a:srgbClr val="7030A0"/>
                </a:solidFill>
                <a:latin typeface="Arial" panose="020B0604020202020204" pitchFamily="34" charset="0"/>
                <a:cs typeface="Arial" panose="020B0604020202020204" pitchFamily="34" charset="0"/>
              </a:rPr>
              <a:t>:</a:t>
            </a:r>
            <a:br>
              <a:rPr lang="en-US" b="1" dirty="0">
                <a:solidFill>
                  <a:srgbClr val="7030A0"/>
                </a:solidFill>
                <a:latin typeface="Arial" panose="020B0604020202020204" pitchFamily="34" charset="0"/>
                <a:cs typeface="Arial" panose="020B0604020202020204" pitchFamily="34" charset="0"/>
              </a:rPr>
            </a:br>
            <a:endParaRPr lang="en-US" b="1" dirty="0">
              <a:solidFill>
                <a:srgbClr val="7030A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1367B9E-E21F-E144-A80A-6C82A4FDCDBC}"/>
              </a:ext>
            </a:extLst>
          </p:cNvPr>
          <p:cNvSpPr>
            <a:spLocks noGrp="1"/>
          </p:cNvSpPr>
          <p:nvPr>
            <p:ph type="ftr" sz="quarter" idx="11"/>
          </p:nvPr>
        </p:nvSpPr>
        <p:spPr>
          <a:xfrm>
            <a:off x="10304656" y="7779004"/>
            <a:ext cx="4631754" cy="365761"/>
          </a:xfrm>
        </p:spPr>
        <p:txBody>
          <a:bodyPr/>
          <a:lstStyle/>
          <a:p>
            <a:r>
              <a:rPr lang="en-US" dirty="0"/>
              <a:t>AASP Conference Fort Worth, TX 2022</a:t>
            </a:r>
          </a:p>
        </p:txBody>
      </p:sp>
      <p:sp>
        <p:nvSpPr>
          <p:cNvPr id="3" name="TextBox 2">
            <a:extLst>
              <a:ext uri="{FF2B5EF4-FFF2-40B4-BE49-F238E27FC236}">
                <a16:creationId xmlns:a16="http://schemas.microsoft.com/office/drawing/2014/main" id="{200851ED-ED7E-D54E-A517-B5DBAEA6DA8D}"/>
              </a:ext>
            </a:extLst>
          </p:cNvPr>
          <p:cNvSpPr txBox="1"/>
          <p:nvPr/>
        </p:nvSpPr>
        <p:spPr>
          <a:xfrm>
            <a:off x="345859" y="971953"/>
            <a:ext cx="13745279" cy="7712881"/>
          </a:xfrm>
          <a:prstGeom prst="rect">
            <a:avLst/>
          </a:prstGeom>
          <a:noFill/>
        </p:spPr>
        <p:txBody>
          <a:bodyPr wrap="square" rtlCol="0">
            <a:spAutoFit/>
          </a:bodyPr>
          <a:lstStyle/>
          <a:p>
            <a:endParaRPr lang="en-US" sz="2400" dirty="0"/>
          </a:p>
          <a:p>
            <a:pPr marL="342900" indent="-342900">
              <a:buFont typeface="Arial" panose="020B0604020202020204" pitchFamily="34" charset="0"/>
              <a:buChar char="•"/>
            </a:pPr>
            <a:r>
              <a:rPr lang="en-US" sz="2800" b="1" dirty="0"/>
              <a:t>Contralateral:</a:t>
            </a:r>
          </a:p>
          <a:p>
            <a:pPr marL="891540" lvl="1" indent="-342900">
              <a:buFont typeface="Arial" panose="020B0604020202020204" pitchFamily="34" charset="0"/>
              <a:buChar char="•"/>
            </a:pPr>
            <a:r>
              <a:rPr lang="en-US" sz="2800" b="1" dirty="0"/>
              <a:t>Most utilized = cognitive implications: focus, attention, processing speeds, time on task)</a:t>
            </a:r>
          </a:p>
          <a:p>
            <a:pPr marL="891540" lvl="1" indent="-342900">
              <a:buFont typeface="Arial" panose="020B0604020202020204" pitchFamily="34" charset="0"/>
              <a:buChar char="•"/>
            </a:pPr>
            <a:r>
              <a:rPr lang="en-US" sz="2800" b="1" dirty="0"/>
              <a:t>Increased with age in LiiNK schools</a:t>
            </a:r>
          </a:p>
          <a:p>
            <a:pPr lvl="1"/>
            <a:endParaRPr lang="en-US" sz="1200" b="1" dirty="0"/>
          </a:p>
          <a:p>
            <a:pPr marL="342900" indent="-342900">
              <a:buFont typeface="Arial" panose="020B0604020202020204" pitchFamily="34" charset="0"/>
              <a:buChar char="•"/>
            </a:pPr>
            <a:r>
              <a:rPr lang="en-US" sz="2800" b="1" dirty="0"/>
              <a:t>Kindergarten Non-Movement: Exploratory Phase</a:t>
            </a:r>
          </a:p>
          <a:p>
            <a:pPr marL="342900" indent="-342900">
              <a:buFont typeface="Arial" panose="020B0604020202020204" pitchFamily="34" charset="0"/>
              <a:buChar char="•"/>
            </a:pPr>
            <a:endParaRPr lang="en-US" sz="1200" b="1" dirty="0"/>
          </a:p>
          <a:p>
            <a:pPr marL="342900" indent="-342900">
              <a:buFont typeface="Arial" panose="020B0604020202020204" pitchFamily="34" charset="0"/>
              <a:buChar char="•"/>
            </a:pPr>
            <a:r>
              <a:rPr lang="en-US" sz="2800" b="1" dirty="0"/>
              <a:t>Increased activity trends with age: Intervention</a:t>
            </a:r>
          </a:p>
          <a:p>
            <a:endParaRPr lang="en-US" sz="1200" b="1" dirty="0"/>
          </a:p>
          <a:p>
            <a:pPr marL="342900" indent="-342900">
              <a:buFont typeface="Arial" panose="020B0604020202020204" pitchFamily="34" charset="0"/>
              <a:buChar char="•"/>
            </a:pPr>
            <a:r>
              <a:rPr lang="en-US" sz="2800" b="1" dirty="0"/>
              <a:t>Overall, 96% of students observed utilized limb movements</a:t>
            </a:r>
          </a:p>
          <a:p>
            <a:endParaRPr lang="en-US" sz="1200" b="1" dirty="0"/>
          </a:p>
          <a:p>
            <a:pPr marL="342900" indent="-342900">
              <a:buFont typeface="Arial" panose="020B0604020202020204" pitchFamily="34" charset="0"/>
              <a:buChar char="•"/>
            </a:pPr>
            <a:r>
              <a:rPr lang="en-US" sz="2800" b="1" dirty="0"/>
              <a:t>MPOT is Reliable</a:t>
            </a:r>
          </a:p>
          <a:p>
            <a:endParaRPr lang="en-US" altLang="en-US" sz="1200" b="1" dirty="0"/>
          </a:p>
          <a:p>
            <a:pPr marL="342900" indent="-342900">
              <a:buFont typeface="Arial" panose="020B0604020202020204" pitchFamily="34" charset="0"/>
              <a:buChar char="•"/>
            </a:pPr>
            <a:r>
              <a:rPr lang="en-US" altLang="en-US" sz="2800" b="1" dirty="0"/>
              <a:t>60 minutes of recess engages older children in limb movements while 20 minutes of recess engages older children less in limb movements</a:t>
            </a:r>
          </a:p>
          <a:p>
            <a:endParaRPr lang="en-US" sz="3840" dirty="0"/>
          </a:p>
          <a:p>
            <a:endParaRPr lang="en-US" sz="3840" dirty="0"/>
          </a:p>
          <a:p>
            <a:endParaRPr lang="en-US" sz="3840" dirty="0"/>
          </a:p>
        </p:txBody>
      </p:sp>
      <p:sp>
        <p:nvSpPr>
          <p:cNvPr id="5" name="Slide Number Placeholder 4">
            <a:extLst>
              <a:ext uri="{FF2B5EF4-FFF2-40B4-BE49-F238E27FC236}">
                <a16:creationId xmlns:a16="http://schemas.microsoft.com/office/drawing/2014/main" id="{37B6C983-BEA0-44FE-A510-4642CEF44266}"/>
              </a:ext>
            </a:extLst>
          </p:cNvPr>
          <p:cNvSpPr>
            <a:spLocks noGrp="1"/>
          </p:cNvSpPr>
          <p:nvPr>
            <p:ph type="sldNum" sz="quarter" idx="12"/>
          </p:nvPr>
        </p:nvSpPr>
        <p:spPr>
          <a:xfrm>
            <a:off x="13781621" y="7318392"/>
            <a:ext cx="1005839" cy="921224"/>
          </a:xfrm>
        </p:spPr>
        <p:txBody>
          <a:bodyPr/>
          <a:lstStyle/>
          <a:p>
            <a:fld id="{A4A0399B-3D49-3A40-AF6A-2C8F6768525A}" type="slidenum">
              <a:rPr lang="en-US" smtClean="0"/>
              <a:t>37</a:t>
            </a:fld>
            <a:endParaRPr lang="en-US" dirty="0"/>
          </a:p>
        </p:txBody>
      </p:sp>
    </p:spTree>
    <p:extLst>
      <p:ext uri="{BB962C8B-B14F-4D97-AF65-F5344CB8AC3E}">
        <p14:creationId xmlns:p14="http://schemas.microsoft.com/office/powerpoint/2010/main" val="3808539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6519-65FB-3EF5-CE88-EF8EBD082E43}"/>
              </a:ext>
            </a:extLst>
          </p:cNvPr>
          <p:cNvSpPr>
            <a:spLocks noGrp="1"/>
          </p:cNvSpPr>
          <p:nvPr>
            <p:ph type="title"/>
          </p:nvPr>
        </p:nvSpPr>
        <p:spPr>
          <a:xfrm>
            <a:off x="416266" y="177500"/>
            <a:ext cx="11285668" cy="885181"/>
          </a:xfrm>
        </p:spPr>
        <p:txBody>
          <a:bodyPr>
            <a:normAutofit fontScale="90000"/>
          </a:bodyPr>
          <a:lstStyle/>
          <a:p>
            <a:pPr algn="l"/>
            <a:r>
              <a:rPr lang="en-US" b="1" dirty="0">
                <a:solidFill>
                  <a:srgbClr val="7030A0"/>
                </a:solidFill>
                <a:latin typeface="Arial" panose="020B0604020202020204" pitchFamily="34" charset="0"/>
                <a:cs typeface="Arial" panose="020B0604020202020204" pitchFamily="34" charset="0"/>
              </a:rPr>
              <a:t>What’s Next…</a:t>
            </a:r>
          </a:p>
        </p:txBody>
      </p:sp>
      <p:sp>
        <p:nvSpPr>
          <p:cNvPr id="3" name="Footer Placeholder 2">
            <a:extLst>
              <a:ext uri="{FF2B5EF4-FFF2-40B4-BE49-F238E27FC236}">
                <a16:creationId xmlns:a16="http://schemas.microsoft.com/office/drawing/2014/main" id="{6498373B-1678-8871-2CB1-11318CB9FEAA}"/>
              </a:ext>
            </a:extLst>
          </p:cNvPr>
          <p:cNvSpPr>
            <a:spLocks noGrp="1"/>
          </p:cNvSpPr>
          <p:nvPr>
            <p:ph type="ftr" sz="quarter" idx="11"/>
          </p:nvPr>
        </p:nvSpPr>
        <p:spPr>
          <a:xfrm>
            <a:off x="10481869" y="7686339"/>
            <a:ext cx="4631754" cy="365761"/>
          </a:xfrm>
        </p:spPr>
        <p:txBody>
          <a:bodyPr/>
          <a:lstStyle/>
          <a:p>
            <a:r>
              <a:rPr lang="en-US" dirty="0"/>
              <a:t>AASP Conference Fort Worth, TX 2022</a:t>
            </a:r>
          </a:p>
        </p:txBody>
      </p:sp>
      <p:sp>
        <p:nvSpPr>
          <p:cNvPr id="4" name="TextBox 3">
            <a:extLst>
              <a:ext uri="{FF2B5EF4-FFF2-40B4-BE49-F238E27FC236}">
                <a16:creationId xmlns:a16="http://schemas.microsoft.com/office/drawing/2014/main" id="{42159609-320E-3794-179E-8820DA1B9863}"/>
              </a:ext>
            </a:extLst>
          </p:cNvPr>
          <p:cNvSpPr txBox="1"/>
          <p:nvPr/>
        </p:nvSpPr>
        <p:spPr>
          <a:xfrm>
            <a:off x="858351" y="1113978"/>
            <a:ext cx="13685551" cy="6001643"/>
          </a:xfrm>
          <a:prstGeom prst="rect">
            <a:avLst/>
          </a:prstGeom>
          <a:noFill/>
        </p:spPr>
        <p:txBody>
          <a:bodyPr wrap="square" rtlCol="0">
            <a:spAutoFit/>
          </a:bodyPr>
          <a:lstStyle/>
          <a:p>
            <a:r>
              <a:rPr lang="en-US" sz="3840" b="1" dirty="0">
                <a:latin typeface="Arial" panose="020B0604020202020204" pitchFamily="34" charset="0"/>
                <a:cs typeface="Arial" panose="020B0604020202020204" pitchFamily="34" charset="0"/>
              </a:rPr>
              <a:t>Continue Observations to study trends</a:t>
            </a:r>
          </a:p>
          <a:p>
            <a:pPr marL="548640" indent="-548640">
              <a:buFont typeface="Arial" panose="020B0604020202020204" pitchFamily="34" charset="0"/>
              <a:buChar char="•"/>
            </a:pPr>
            <a:r>
              <a:rPr lang="en-US" sz="3840" dirty="0">
                <a:latin typeface="Arial" panose="020B0604020202020204" pitchFamily="34" charset="0"/>
                <a:cs typeface="Arial" panose="020B0604020202020204" pitchFamily="34" charset="0"/>
              </a:rPr>
              <a:t>Will the preliminary trends continue </a:t>
            </a:r>
          </a:p>
          <a:p>
            <a:endParaRPr lang="en-US" sz="3840" b="1" dirty="0">
              <a:latin typeface="Arial" panose="020B0604020202020204" pitchFamily="34" charset="0"/>
              <a:cs typeface="Arial" panose="020B0604020202020204" pitchFamily="34" charset="0"/>
            </a:endParaRPr>
          </a:p>
          <a:p>
            <a:r>
              <a:rPr lang="en-US" sz="3840" b="1" dirty="0">
                <a:latin typeface="Arial" panose="020B0604020202020204" pitchFamily="34" charset="0"/>
                <a:cs typeface="Arial" panose="020B0604020202020204" pitchFamily="34" charset="0"/>
              </a:rPr>
              <a:t>Muscular Imbalance Testing</a:t>
            </a:r>
          </a:p>
          <a:p>
            <a:pPr marL="548640" indent="-548640">
              <a:buFont typeface="Arial" panose="020B0604020202020204" pitchFamily="34" charset="0"/>
              <a:buChar char="•"/>
            </a:pPr>
            <a:r>
              <a:rPr lang="en-US" sz="3840" dirty="0">
                <a:latin typeface="Arial" panose="020B0604020202020204" pitchFamily="34" charset="0"/>
                <a:cs typeface="Arial" panose="020B0604020202020204" pitchFamily="34" charset="0"/>
              </a:rPr>
              <a:t>Do those who play more have more muscular strength/control?</a:t>
            </a:r>
          </a:p>
          <a:p>
            <a:pPr marL="548640" indent="-548640">
              <a:buFont typeface="Arial" panose="020B0604020202020204" pitchFamily="34" charset="0"/>
              <a:buChar char="•"/>
            </a:pPr>
            <a:endParaRPr lang="en-US" sz="3840" b="1" dirty="0">
              <a:latin typeface="Arial" panose="020B0604020202020204" pitchFamily="34" charset="0"/>
              <a:cs typeface="Arial" panose="020B0604020202020204" pitchFamily="34" charset="0"/>
            </a:endParaRPr>
          </a:p>
          <a:p>
            <a:r>
              <a:rPr lang="en-US" sz="3840" b="1" dirty="0">
                <a:latin typeface="Arial" panose="020B0604020202020204" pitchFamily="34" charset="0"/>
                <a:cs typeface="Arial" panose="020B0604020202020204" pitchFamily="34" charset="0"/>
              </a:rPr>
              <a:t>Attentional Fatigue Testing or D2 Attention Test:</a:t>
            </a:r>
          </a:p>
          <a:p>
            <a:pPr marL="548640" indent="-548640">
              <a:buFont typeface="Arial" panose="020B0604020202020204" pitchFamily="34" charset="0"/>
              <a:buChar char="•"/>
            </a:pPr>
            <a:r>
              <a:rPr lang="en-US" sz="3840" dirty="0">
                <a:latin typeface="Arial" panose="020B0604020202020204" pitchFamily="34" charset="0"/>
                <a:cs typeface="Arial" panose="020B0604020202020204" pitchFamily="34" charset="0"/>
              </a:rPr>
              <a:t>Will there be a relationship between muscle strength and attention/processing speed?</a:t>
            </a:r>
          </a:p>
        </p:txBody>
      </p:sp>
      <p:sp>
        <p:nvSpPr>
          <p:cNvPr id="5" name="Slide Number Placeholder 4">
            <a:extLst>
              <a:ext uri="{FF2B5EF4-FFF2-40B4-BE49-F238E27FC236}">
                <a16:creationId xmlns:a16="http://schemas.microsoft.com/office/drawing/2014/main" id="{E3D71E4B-C6A2-4299-882E-ADC442D8AD89}"/>
              </a:ext>
            </a:extLst>
          </p:cNvPr>
          <p:cNvSpPr>
            <a:spLocks noGrp="1"/>
          </p:cNvSpPr>
          <p:nvPr>
            <p:ph type="sldNum" sz="quarter" idx="12"/>
          </p:nvPr>
        </p:nvSpPr>
        <p:spPr>
          <a:xfrm>
            <a:off x="13755460" y="7225726"/>
            <a:ext cx="1005839" cy="921224"/>
          </a:xfrm>
        </p:spPr>
        <p:txBody>
          <a:bodyPr/>
          <a:lstStyle/>
          <a:p>
            <a:fld id="{A4A0399B-3D49-3A40-AF6A-2C8F6768525A}" type="slidenum">
              <a:rPr lang="en-US" smtClean="0"/>
              <a:t>38</a:t>
            </a:fld>
            <a:endParaRPr lang="en-US" dirty="0"/>
          </a:p>
        </p:txBody>
      </p:sp>
    </p:spTree>
    <p:extLst>
      <p:ext uri="{BB962C8B-B14F-4D97-AF65-F5344CB8AC3E}">
        <p14:creationId xmlns:p14="http://schemas.microsoft.com/office/powerpoint/2010/main" val="2516182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33C90-5DAE-034B-BF04-B95BC464B153}"/>
              </a:ext>
            </a:extLst>
          </p:cNvPr>
          <p:cNvSpPr>
            <a:spLocks noGrp="1"/>
          </p:cNvSpPr>
          <p:nvPr>
            <p:ph type="title"/>
          </p:nvPr>
        </p:nvSpPr>
        <p:spPr>
          <a:xfrm>
            <a:off x="0" y="220532"/>
            <a:ext cx="11285668" cy="2526157"/>
          </a:xfrm>
        </p:spPr>
        <p:txBody>
          <a:bodyPr/>
          <a:lstStyle/>
          <a:p>
            <a:r>
              <a:rPr lang="en-US" sz="5280" b="1" dirty="0">
                <a:solidFill>
                  <a:srgbClr val="7030A0"/>
                </a:solidFill>
                <a:latin typeface="Arial" panose="020B0604020202020204" pitchFamily="34" charset="0"/>
                <a:cs typeface="Arial" panose="020B0604020202020204" pitchFamily="34" charset="0"/>
              </a:rPr>
              <a:t>Questions?</a:t>
            </a:r>
            <a:endParaRPr lang="en-US" sz="5280" dirty="0">
              <a:solidFill>
                <a:srgbClr val="7030A0"/>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30F2443-A720-0241-8EB3-6304AFCCC2C7}"/>
              </a:ext>
            </a:extLst>
          </p:cNvPr>
          <p:cNvSpPr>
            <a:spLocks noGrp="1"/>
          </p:cNvSpPr>
          <p:nvPr>
            <p:ph type="ftr" sz="quarter" idx="11"/>
          </p:nvPr>
        </p:nvSpPr>
        <p:spPr>
          <a:xfrm>
            <a:off x="10113870" y="7794679"/>
            <a:ext cx="4631754" cy="365761"/>
          </a:xfrm>
        </p:spPr>
        <p:txBody>
          <a:bodyPr/>
          <a:lstStyle/>
          <a:p>
            <a:r>
              <a:rPr lang="en-US" dirty="0"/>
              <a:t>AASP Conference Fort Worth, TX 2022</a:t>
            </a:r>
          </a:p>
        </p:txBody>
      </p:sp>
      <p:sp>
        <p:nvSpPr>
          <p:cNvPr id="3" name="Slide Number Placeholder 2">
            <a:extLst>
              <a:ext uri="{FF2B5EF4-FFF2-40B4-BE49-F238E27FC236}">
                <a16:creationId xmlns:a16="http://schemas.microsoft.com/office/drawing/2014/main" id="{056C7236-8A50-4502-986B-F341F341E304}"/>
              </a:ext>
            </a:extLst>
          </p:cNvPr>
          <p:cNvSpPr>
            <a:spLocks noGrp="1"/>
          </p:cNvSpPr>
          <p:nvPr>
            <p:ph type="sldNum" sz="quarter" idx="12"/>
          </p:nvPr>
        </p:nvSpPr>
        <p:spPr>
          <a:xfrm>
            <a:off x="13739785" y="7334067"/>
            <a:ext cx="1005839" cy="921224"/>
          </a:xfrm>
        </p:spPr>
        <p:txBody>
          <a:bodyPr/>
          <a:lstStyle/>
          <a:p>
            <a:fld id="{A4A0399B-3D49-3A40-AF6A-2C8F6768525A}" type="slidenum">
              <a:rPr lang="en-US" smtClean="0"/>
              <a:t>39</a:t>
            </a:fld>
            <a:endParaRPr lang="en-US" dirty="0"/>
          </a:p>
        </p:txBody>
      </p:sp>
    </p:spTree>
    <p:extLst>
      <p:ext uri="{BB962C8B-B14F-4D97-AF65-F5344CB8AC3E}">
        <p14:creationId xmlns:p14="http://schemas.microsoft.com/office/powerpoint/2010/main" val="180305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E3CF71-0141-41BF-8A15-11E653F115C1}"/>
              </a:ext>
            </a:extLst>
          </p:cNvPr>
          <p:cNvSpPr>
            <a:spLocks noGrp="1"/>
          </p:cNvSpPr>
          <p:nvPr>
            <p:ph type="title"/>
          </p:nvPr>
        </p:nvSpPr>
        <p:spPr/>
        <p:txBody>
          <a:bodyPr/>
          <a:lstStyle/>
          <a:p>
            <a:r>
              <a:rPr lang="en-US" b="1" dirty="0" err="1">
                <a:solidFill>
                  <a:srgbClr val="7030A0"/>
                </a:solidFill>
              </a:rPr>
              <a:t>LiiNK</a:t>
            </a:r>
            <a:r>
              <a:rPr lang="en-US" b="1" dirty="0">
                <a:solidFill>
                  <a:srgbClr val="7030A0"/>
                </a:solidFill>
              </a:rPr>
              <a:t> History</a:t>
            </a:r>
          </a:p>
        </p:txBody>
      </p:sp>
      <p:sp>
        <p:nvSpPr>
          <p:cNvPr id="6" name="Content Placeholder 5">
            <a:extLst>
              <a:ext uri="{FF2B5EF4-FFF2-40B4-BE49-F238E27FC236}">
                <a16:creationId xmlns:a16="http://schemas.microsoft.com/office/drawing/2014/main" id="{E3AE36A5-20E2-481B-8810-88746DDA4749}"/>
              </a:ext>
            </a:extLst>
          </p:cNvPr>
          <p:cNvSpPr>
            <a:spLocks noGrp="1"/>
          </p:cNvSpPr>
          <p:nvPr>
            <p:ph idx="1"/>
          </p:nvPr>
        </p:nvSpPr>
        <p:spPr>
          <a:xfrm>
            <a:off x="546233" y="2196968"/>
            <a:ext cx="13537933" cy="4516756"/>
          </a:xfrm>
        </p:spPr>
        <p:txBody>
          <a:bodyPr/>
          <a:lstStyle/>
          <a:p>
            <a:r>
              <a:rPr lang="en-US" dirty="0"/>
              <a:t>Began in 2014 </a:t>
            </a:r>
          </a:p>
          <a:p>
            <a:r>
              <a:rPr lang="en-US" dirty="0"/>
              <a:t>Three states: Texas, Oklahoma, &amp; Michigan</a:t>
            </a:r>
          </a:p>
          <a:p>
            <a:r>
              <a:rPr lang="en-US" dirty="0"/>
              <a:t>12 school districts; 50 schools</a:t>
            </a:r>
          </a:p>
          <a:p>
            <a:r>
              <a:rPr lang="en-US" dirty="0"/>
              <a:t>Grades K-12 – different settings; different grade spans</a:t>
            </a:r>
          </a:p>
          <a:p>
            <a:r>
              <a:rPr lang="en-US"/>
              <a:t>Longitudinal data</a:t>
            </a:r>
            <a:endParaRPr lang="en-US" dirty="0"/>
          </a:p>
        </p:txBody>
      </p:sp>
    </p:spTree>
    <p:extLst>
      <p:ext uri="{BB962C8B-B14F-4D97-AF65-F5344CB8AC3E}">
        <p14:creationId xmlns:p14="http://schemas.microsoft.com/office/powerpoint/2010/main" val="3067610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194560" y="5141536"/>
            <a:ext cx="10241280" cy="1446833"/>
          </a:xfrm>
          <a:prstGeom prst="rect">
            <a:avLst/>
          </a:prstGeom>
        </p:spPr>
        <p:txBody>
          <a:bodyPr vert="horz" lIns="130622" tIns="65311" rIns="130622" bIns="65311" rtlCol="0">
            <a:noAutofit/>
          </a:bodyPr>
          <a:lstStyle>
            <a:lvl1pPr marL="0" indent="0" algn="ctr"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4000" b="1" dirty="0">
                <a:solidFill>
                  <a:schemeClr val="tx1"/>
                </a:solidFill>
              </a:rPr>
              <a:t>Daryl Campbell-Pierre &amp; Dr. Debbie Rhea </a:t>
            </a:r>
          </a:p>
          <a:p>
            <a:r>
              <a:rPr lang="en-US" sz="4000" b="1" dirty="0">
                <a:solidFill>
                  <a:schemeClr val="tx1"/>
                </a:solidFill>
              </a:rPr>
              <a:t>Texas Christian University </a:t>
            </a:r>
          </a:p>
        </p:txBody>
      </p:sp>
      <p:sp>
        <p:nvSpPr>
          <p:cNvPr id="6" name="Title 1"/>
          <p:cNvSpPr txBox="1">
            <a:spLocks/>
          </p:cNvSpPr>
          <p:nvPr/>
        </p:nvSpPr>
        <p:spPr>
          <a:xfrm>
            <a:off x="1711613" y="3571876"/>
            <a:ext cx="11209868" cy="950495"/>
          </a:xfrm>
          <a:prstGeom prst="rect">
            <a:avLst/>
          </a:prstGeom>
        </p:spPr>
        <p:txBody>
          <a:bodyPr vert="horz" lIns="130622" tIns="65311" rIns="130622" bIns="65311" rtlCol="0" anchor="ctr">
            <a:normAutofit/>
          </a:bodyPr>
          <a:lstStyle>
            <a:lvl1pPr algn="ctr" defTabSz="653110" rtl="0" eaLnBrk="1" latinLnBrk="0" hangingPunct="1">
              <a:spcBef>
                <a:spcPct val="0"/>
              </a:spcBef>
              <a:buNone/>
              <a:defRPr sz="5100" b="1" i="0" kern="1200">
                <a:solidFill>
                  <a:schemeClr val="tx1"/>
                </a:solidFill>
                <a:latin typeface="Helvetica"/>
                <a:ea typeface="+mj-ea"/>
                <a:cs typeface="Helvetica"/>
              </a:defRPr>
            </a:lvl1pPr>
          </a:lstStyle>
          <a:p>
            <a:endParaRPr lang="en-US" dirty="0"/>
          </a:p>
        </p:txBody>
      </p:sp>
      <p:sp>
        <p:nvSpPr>
          <p:cNvPr id="8" name="TextBox 7">
            <a:extLst>
              <a:ext uri="{FF2B5EF4-FFF2-40B4-BE49-F238E27FC236}">
                <a16:creationId xmlns:a16="http://schemas.microsoft.com/office/drawing/2014/main" id="{B99B2039-3FAE-F2FB-42E7-2A5CDDCA0F78}"/>
              </a:ext>
            </a:extLst>
          </p:cNvPr>
          <p:cNvSpPr txBox="1"/>
          <p:nvPr/>
        </p:nvSpPr>
        <p:spPr>
          <a:xfrm>
            <a:off x="679938" y="3104093"/>
            <a:ext cx="13270523" cy="1569660"/>
          </a:xfrm>
          <a:prstGeom prst="rect">
            <a:avLst/>
          </a:prstGeom>
          <a:noFill/>
        </p:spPr>
        <p:txBody>
          <a:bodyPr wrap="square">
            <a:spAutoFit/>
          </a:bodyPr>
          <a:lstStyle/>
          <a:p>
            <a:pPr algn="ctr"/>
            <a:r>
              <a:rPr lang="en-US" sz="4800" b="1" dirty="0"/>
              <a:t>An Alternative Useable Assessment to Evaluate Dynamic Postural Balance in School Aged Children</a:t>
            </a:r>
            <a:endParaRPr lang="en-US" b="1" dirty="0"/>
          </a:p>
        </p:txBody>
      </p:sp>
    </p:spTree>
    <p:extLst>
      <p:ext uri="{BB962C8B-B14F-4D97-AF65-F5344CB8AC3E}">
        <p14:creationId xmlns:p14="http://schemas.microsoft.com/office/powerpoint/2010/main" val="3353100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9DDD-F279-83E2-403A-3F70120B8AEA}"/>
              </a:ext>
            </a:extLst>
          </p:cNvPr>
          <p:cNvSpPr>
            <a:spLocks noGrp="1"/>
          </p:cNvSpPr>
          <p:nvPr>
            <p:ph type="title"/>
          </p:nvPr>
        </p:nvSpPr>
        <p:spPr>
          <a:xfrm>
            <a:off x="731520" y="118552"/>
            <a:ext cx="13167360" cy="854464"/>
          </a:xfrm>
        </p:spPr>
        <p:txBody>
          <a:bodyPr anchor="ctr">
            <a:normAutofit fontScale="90000"/>
          </a:bodyPr>
          <a:lstStyle/>
          <a:p>
            <a:pPr>
              <a:lnSpc>
                <a:spcPct val="90000"/>
              </a:lnSpc>
            </a:pPr>
            <a:r>
              <a:rPr kumimoji="0" lang="en-US" sz="5400" b="1" i="0" u="none" strike="noStrike" kern="1200" cap="none" spc="0" normalizeH="0" baseline="0" noProof="0" dirty="0">
                <a:ln>
                  <a:noFill/>
                </a:ln>
                <a:effectLst/>
                <a:uLnTx/>
                <a:uFillTx/>
              </a:rPr>
              <a:t>Why is Dynamic Postural Balance Important?</a:t>
            </a:r>
            <a:endParaRPr lang="en-US" sz="5400" b="1" dirty="0"/>
          </a:p>
        </p:txBody>
      </p:sp>
      <p:pic>
        <p:nvPicPr>
          <p:cNvPr id="4" name="Picture 3">
            <a:extLst>
              <a:ext uri="{FF2B5EF4-FFF2-40B4-BE49-F238E27FC236}">
                <a16:creationId xmlns:a16="http://schemas.microsoft.com/office/drawing/2014/main" id="{FE40BF2E-538E-DD7F-BE55-986376F9F3B7}"/>
              </a:ext>
            </a:extLst>
          </p:cNvPr>
          <p:cNvPicPr>
            <a:picLocks noChangeAspect="1"/>
          </p:cNvPicPr>
          <p:nvPr/>
        </p:nvPicPr>
        <p:blipFill>
          <a:blip r:embed="rId2"/>
          <a:stretch>
            <a:fillRect/>
          </a:stretch>
        </p:blipFill>
        <p:spPr>
          <a:xfrm>
            <a:off x="88969" y="1440182"/>
            <a:ext cx="6855527" cy="5460320"/>
          </a:xfrm>
          <a:prstGeom prst="rect">
            <a:avLst/>
          </a:prstGeom>
          <a:noFill/>
        </p:spPr>
      </p:pic>
      <p:sp>
        <p:nvSpPr>
          <p:cNvPr id="3" name="Content Placeholder 2">
            <a:extLst>
              <a:ext uri="{FF2B5EF4-FFF2-40B4-BE49-F238E27FC236}">
                <a16:creationId xmlns:a16="http://schemas.microsoft.com/office/drawing/2014/main" id="{F0A5FF5D-22FD-8DFE-7631-4236327BA7E8}"/>
              </a:ext>
            </a:extLst>
          </p:cNvPr>
          <p:cNvSpPr>
            <a:spLocks noGrp="1"/>
          </p:cNvSpPr>
          <p:nvPr>
            <p:ph sz="half" idx="2"/>
          </p:nvPr>
        </p:nvSpPr>
        <p:spPr>
          <a:xfrm>
            <a:off x="7437120" y="1440182"/>
            <a:ext cx="6855526" cy="5662246"/>
          </a:xfrm>
        </p:spPr>
        <p:txBody>
          <a:bodyPr>
            <a:normAutofit lnSpcReduction="10000"/>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effectLst/>
                <a:uLnTx/>
                <a:uFillTx/>
              </a:rPr>
              <a:t>For the past 10 years, falls have been the leading cause of nonfatal injuries for children under the age of 15 years old. </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effectLst/>
                <a:uLnTx/>
                <a:uFillTx/>
              </a:rPr>
              <a:t>Children are more prone to fall injuries due to motor coordination (MC) deficits. </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effectLst/>
                <a:uLnTx/>
                <a:uFillTx/>
              </a:rPr>
              <a:t>Encouraging more physical activity / play opportunities into a child’s life. </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effectLst/>
                <a:uLnTx/>
                <a:uFillTx/>
              </a:rPr>
              <a:t>Gross motor competence is the key to identifying a child’s dynamic postural balance abilities. </a:t>
            </a:r>
          </a:p>
          <a:p>
            <a:pPr>
              <a:lnSpc>
                <a:spcPct val="90000"/>
              </a:lnSpc>
            </a:pPr>
            <a:endParaRPr lang="en-US" sz="2500" dirty="0"/>
          </a:p>
        </p:txBody>
      </p:sp>
    </p:spTree>
    <p:extLst>
      <p:ext uri="{BB962C8B-B14F-4D97-AF65-F5344CB8AC3E}">
        <p14:creationId xmlns:p14="http://schemas.microsoft.com/office/powerpoint/2010/main" val="3176272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5612B-2ACF-E927-2B32-73DFF0726529}"/>
              </a:ext>
            </a:extLst>
          </p:cNvPr>
          <p:cNvSpPr>
            <a:spLocks noGrp="1"/>
          </p:cNvSpPr>
          <p:nvPr>
            <p:ph type="title"/>
          </p:nvPr>
        </p:nvSpPr>
        <p:spPr/>
        <p:txBody>
          <a:bodyPr/>
          <a:lstStyle/>
          <a:p>
            <a:r>
              <a:rPr lang="en-US" b="1" dirty="0"/>
              <a:t>Assessing Postural Balance in Children</a:t>
            </a:r>
            <a:endParaRPr lang="en-US" dirty="0"/>
          </a:p>
        </p:txBody>
      </p:sp>
      <p:sp>
        <p:nvSpPr>
          <p:cNvPr id="3" name="Content Placeholder 2">
            <a:extLst>
              <a:ext uri="{FF2B5EF4-FFF2-40B4-BE49-F238E27FC236}">
                <a16:creationId xmlns:a16="http://schemas.microsoft.com/office/drawing/2014/main" id="{08CD4271-8843-D6C8-F3D0-298B3843FADB}"/>
              </a:ext>
            </a:extLst>
          </p:cNvPr>
          <p:cNvSpPr>
            <a:spLocks noGrp="1"/>
          </p:cNvSpPr>
          <p:nvPr>
            <p:ph idx="1"/>
          </p:nvPr>
        </p:nvSpPr>
        <p:spPr>
          <a:xfrm>
            <a:off x="731520" y="1920242"/>
            <a:ext cx="8119403" cy="4516756"/>
          </a:xfrm>
        </p:spPr>
        <p:txBody>
          <a:bodyPr>
            <a:normAutofit fontScale="92500" lnSpcReduction="10000"/>
          </a:bodyPr>
          <a:lstStyle/>
          <a:p>
            <a:r>
              <a:rPr lang="en-US" sz="2800" dirty="0">
                <a:latin typeface="Calibri(body)"/>
                <a:cs typeface="Times New Roman" panose="02020603050405020304" pitchFamily="18" charset="0"/>
              </a:rPr>
              <a:t>Three main Motor Coordination (MC) assessments frequently used in the United States:</a:t>
            </a:r>
          </a:p>
          <a:p>
            <a:pPr lvl="1"/>
            <a:r>
              <a:rPr lang="en-US" sz="2600" dirty="0">
                <a:latin typeface="Calibri(body)"/>
                <a:cs typeface="Times New Roman" panose="02020603050405020304" pitchFamily="18" charset="0"/>
              </a:rPr>
              <a:t>Movement Assessment Battery for Children M-ABC </a:t>
            </a:r>
            <a:r>
              <a:rPr lang="en-US" sz="2600" dirty="0" err="1">
                <a:latin typeface="Calibri(body)"/>
                <a:cs typeface="Times New Roman" panose="02020603050405020304" pitchFamily="18" charset="0"/>
              </a:rPr>
              <a:t>Bruininks</a:t>
            </a:r>
            <a:r>
              <a:rPr lang="en-US" sz="2600" dirty="0">
                <a:latin typeface="Calibri(body)"/>
                <a:cs typeface="Times New Roman" panose="02020603050405020304" pitchFamily="18" charset="0"/>
              </a:rPr>
              <a:t> </a:t>
            </a:r>
          </a:p>
          <a:p>
            <a:pPr lvl="1"/>
            <a:r>
              <a:rPr lang="en-US" sz="2600" dirty="0" err="1">
                <a:latin typeface="Calibri(body)"/>
                <a:cs typeface="Times New Roman" panose="02020603050405020304" pitchFamily="18" charset="0"/>
              </a:rPr>
              <a:t>Oseretsky</a:t>
            </a:r>
            <a:r>
              <a:rPr lang="en-US" sz="2600" dirty="0">
                <a:latin typeface="Calibri(body)"/>
                <a:cs typeface="Times New Roman" panose="02020603050405020304" pitchFamily="18" charset="0"/>
              </a:rPr>
              <a:t> test of motor proficiency (BOTMP) </a:t>
            </a:r>
          </a:p>
          <a:p>
            <a:pPr lvl="1"/>
            <a:r>
              <a:rPr lang="en-US" sz="2600" dirty="0">
                <a:latin typeface="Calibri(body)"/>
                <a:cs typeface="Times New Roman" panose="02020603050405020304" pitchFamily="18" charset="0"/>
              </a:rPr>
              <a:t>Peabody Developmental Motor Scales (PDMS). </a:t>
            </a:r>
          </a:p>
          <a:p>
            <a:endParaRPr lang="en-US" sz="2800" dirty="0">
              <a:latin typeface="Calibri(body)"/>
              <a:cs typeface="Times New Roman" panose="02020603050405020304" pitchFamily="18" charset="0"/>
            </a:endParaRPr>
          </a:p>
          <a:p>
            <a:r>
              <a:rPr lang="en-US" sz="2800" dirty="0"/>
              <a:t>The </a:t>
            </a:r>
            <a:r>
              <a:rPr lang="en-US" sz="2800" dirty="0" err="1">
                <a:solidFill>
                  <a:srgbClr val="282828"/>
                </a:solidFill>
              </a:rPr>
              <a:t>Körperkoordinations</a:t>
            </a:r>
            <a:r>
              <a:rPr lang="en-US" sz="2800" dirty="0">
                <a:solidFill>
                  <a:srgbClr val="282828"/>
                </a:solidFill>
              </a:rPr>
              <a:t> test </a:t>
            </a:r>
            <a:r>
              <a:rPr lang="en-US" sz="2800" dirty="0" err="1">
                <a:solidFill>
                  <a:srgbClr val="282828"/>
                </a:solidFill>
              </a:rPr>
              <a:t>für</a:t>
            </a:r>
            <a:r>
              <a:rPr lang="en-US" sz="2800" dirty="0">
                <a:solidFill>
                  <a:srgbClr val="282828"/>
                </a:solidFill>
              </a:rPr>
              <a:t> Kinder (KTK) is a gross motor only assessment designed to administer typical and atypical children’s gross motor development related to dynamic postural balance. </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ABBA81E-0850-1984-D065-60655A489571}"/>
              </a:ext>
            </a:extLst>
          </p:cNvPr>
          <p:cNvPicPr>
            <a:picLocks noChangeAspect="1"/>
          </p:cNvPicPr>
          <p:nvPr/>
        </p:nvPicPr>
        <p:blipFill>
          <a:blip r:embed="rId2"/>
          <a:stretch>
            <a:fillRect/>
          </a:stretch>
        </p:blipFill>
        <p:spPr>
          <a:xfrm>
            <a:off x="8592703" y="2176072"/>
            <a:ext cx="3861398" cy="1930699"/>
          </a:xfrm>
          <a:prstGeom prst="rect">
            <a:avLst/>
          </a:prstGeom>
        </p:spPr>
      </p:pic>
      <p:pic>
        <p:nvPicPr>
          <p:cNvPr id="6" name="Picture 5">
            <a:extLst>
              <a:ext uri="{FF2B5EF4-FFF2-40B4-BE49-F238E27FC236}">
                <a16:creationId xmlns:a16="http://schemas.microsoft.com/office/drawing/2014/main" id="{550D13CA-7DE9-E12C-C99D-221EB2D50DD2}"/>
              </a:ext>
            </a:extLst>
          </p:cNvPr>
          <p:cNvPicPr>
            <a:picLocks noChangeAspect="1"/>
          </p:cNvPicPr>
          <p:nvPr/>
        </p:nvPicPr>
        <p:blipFill>
          <a:blip r:embed="rId3"/>
          <a:stretch>
            <a:fillRect/>
          </a:stretch>
        </p:blipFill>
        <p:spPr>
          <a:xfrm>
            <a:off x="7894697" y="4561132"/>
            <a:ext cx="3813830" cy="2158409"/>
          </a:xfrm>
          <a:prstGeom prst="rect">
            <a:avLst/>
          </a:prstGeom>
        </p:spPr>
      </p:pic>
      <p:pic>
        <p:nvPicPr>
          <p:cNvPr id="7" name="Picture 6">
            <a:extLst>
              <a:ext uri="{FF2B5EF4-FFF2-40B4-BE49-F238E27FC236}">
                <a16:creationId xmlns:a16="http://schemas.microsoft.com/office/drawing/2014/main" id="{233927DA-7426-E03B-8EE6-2F1E67E4E73D}"/>
              </a:ext>
            </a:extLst>
          </p:cNvPr>
          <p:cNvPicPr>
            <a:picLocks noChangeAspect="1"/>
          </p:cNvPicPr>
          <p:nvPr/>
        </p:nvPicPr>
        <p:blipFill>
          <a:blip r:embed="rId4"/>
          <a:stretch>
            <a:fillRect/>
          </a:stretch>
        </p:blipFill>
        <p:spPr>
          <a:xfrm>
            <a:off x="11495169" y="4266867"/>
            <a:ext cx="2962275" cy="1543050"/>
          </a:xfrm>
          <a:prstGeom prst="rect">
            <a:avLst/>
          </a:prstGeom>
        </p:spPr>
      </p:pic>
    </p:spTree>
    <p:extLst>
      <p:ext uri="{BB962C8B-B14F-4D97-AF65-F5344CB8AC3E}">
        <p14:creationId xmlns:p14="http://schemas.microsoft.com/office/powerpoint/2010/main" val="3835148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2550E-FF23-6E86-3F7E-3BFE9C36382E}"/>
              </a:ext>
            </a:extLst>
          </p:cNvPr>
          <p:cNvSpPr>
            <a:spLocks noGrp="1"/>
          </p:cNvSpPr>
          <p:nvPr>
            <p:ph type="title"/>
          </p:nvPr>
        </p:nvSpPr>
        <p:spPr>
          <a:xfrm>
            <a:off x="731520" y="329567"/>
            <a:ext cx="13167360" cy="1371600"/>
          </a:xfrm>
        </p:spPr>
        <p:txBody>
          <a:bodyPr anchor="ctr">
            <a:normAutofit/>
          </a:bodyPr>
          <a:lstStyle/>
          <a:p>
            <a:r>
              <a:rPr lang="en-US"/>
              <a:t>Purpose of the Feasibility Study</a:t>
            </a:r>
            <a:endParaRPr lang="en-US" dirty="0"/>
          </a:p>
        </p:txBody>
      </p:sp>
      <p:pic>
        <p:nvPicPr>
          <p:cNvPr id="5" name="Picture 4">
            <a:extLst>
              <a:ext uri="{FF2B5EF4-FFF2-40B4-BE49-F238E27FC236}">
                <a16:creationId xmlns:a16="http://schemas.microsoft.com/office/drawing/2014/main" id="{86F7E2C1-A8A6-EC59-93CA-455A3ACB1938}"/>
              </a:ext>
            </a:extLst>
          </p:cNvPr>
          <p:cNvPicPr>
            <a:picLocks noChangeAspect="1"/>
          </p:cNvPicPr>
          <p:nvPr/>
        </p:nvPicPr>
        <p:blipFill>
          <a:blip r:embed="rId2"/>
          <a:stretch>
            <a:fillRect/>
          </a:stretch>
        </p:blipFill>
        <p:spPr>
          <a:xfrm>
            <a:off x="731521" y="1989438"/>
            <a:ext cx="6461760" cy="3978876"/>
          </a:xfrm>
          <a:prstGeom prst="rect">
            <a:avLst/>
          </a:prstGeom>
          <a:noFill/>
        </p:spPr>
      </p:pic>
      <p:sp>
        <p:nvSpPr>
          <p:cNvPr id="4" name="Content Placeholder 3">
            <a:extLst>
              <a:ext uri="{FF2B5EF4-FFF2-40B4-BE49-F238E27FC236}">
                <a16:creationId xmlns:a16="http://schemas.microsoft.com/office/drawing/2014/main" id="{1E9714FB-829A-ADD5-12B5-6E956FD04141}"/>
              </a:ext>
            </a:extLst>
          </p:cNvPr>
          <p:cNvSpPr>
            <a:spLocks noGrp="1"/>
          </p:cNvSpPr>
          <p:nvPr>
            <p:ph sz="half" idx="2"/>
          </p:nvPr>
        </p:nvSpPr>
        <p:spPr>
          <a:xfrm>
            <a:off x="7437121" y="1989438"/>
            <a:ext cx="6461760" cy="4072890"/>
          </a:xfrm>
        </p:spPr>
        <p:txBody>
          <a:bodyPr>
            <a:normAutofit/>
          </a:bodyPr>
          <a:lstStyle/>
          <a:p>
            <a:pPr>
              <a:lnSpc>
                <a:spcPct val="90000"/>
              </a:lnSpc>
            </a:pPr>
            <a:r>
              <a:rPr lang="en-US" sz="2200" dirty="0"/>
              <a:t>Most motor coordination assessments in the U.S are designed to evaluate atypical children. </a:t>
            </a:r>
          </a:p>
          <a:p>
            <a:pPr>
              <a:lnSpc>
                <a:spcPct val="90000"/>
              </a:lnSpc>
            </a:pPr>
            <a:r>
              <a:rPr lang="en-US" sz="2200" dirty="0"/>
              <a:t>The KTK evaluates atypical and typically developing children.</a:t>
            </a:r>
          </a:p>
          <a:p>
            <a:pPr>
              <a:lnSpc>
                <a:spcPct val="90000"/>
              </a:lnSpc>
            </a:pPr>
            <a:r>
              <a:rPr lang="en-US" sz="2200" dirty="0"/>
              <a:t>Needed to evaluate whether the KTK can be used in U.S. physical education classes. </a:t>
            </a:r>
          </a:p>
          <a:p>
            <a:pPr>
              <a:lnSpc>
                <a:spcPct val="90000"/>
              </a:lnSpc>
            </a:pPr>
            <a:r>
              <a:rPr lang="en-US" sz="2200" dirty="0"/>
              <a:t>Translated instructions and how to score the subtests. </a:t>
            </a:r>
          </a:p>
          <a:p>
            <a:pPr>
              <a:lnSpc>
                <a:spcPct val="90000"/>
              </a:lnSpc>
            </a:pPr>
            <a:r>
              <a:rPr lang="en-US" sz="2200" dirty="0"/>
              <a:t>A scoresheet was created, equipment was developed &amp; evaluation method was established to determine feasibility in a U.S school.</a:t>
            </a:r>
          </a:p>
          <a:p>
            <a:pPr>
              <a:lnSpc>
                <a:spcPct val="90000"/>
              </a:lnSpc>
            </a:pPr>
            <a:endParaRPr lang="en-US" sz="2200" dirty="0"/>
          </a:p>
        </p:txBody>
      </p:sp>
    </p:spTree>
    <p:extLst>
      <p:ext uri="{BB962C8B-B14F-4D97-AF65-F5344CB8AC3E}">
        <p14:creationId xmlns:p14="http://schemas.microsoft.com/office/powerpoint/2010/main" val="2743155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6972-E73E-D273-7741-74808E358E98}"/>
              </a:ext>
            </a:extLst>
          </p:cNvPr>
          <p:cNvSpPr>
            <a:spLocks noGrp="1"/>
          </p:cNvSpPr>
          <p:nvPr>
            <p:ph type="title"/>
          </p:nvPr>
        </p:nvSpPr>
        <p:spPr>
          <a:xfrm>
            <a:off x="731520" y="329567"/>
            <a:ext cx="13167360" cy="737233"/>
          </a:xfrm>
        </p:spPr>
        <p:txBody>
          <a:bodyPr anchor="ctr">
            <a:normAutofit fontScale="90000"/>
          </a:bodyPr>
          <a:lstStyle/>
          <a:p>
            <a:r>
              <a:rPr lang="en-US" b="1" dirty="0"/>
              <a:t>KTK Assessment </a:t>
            </a:r>
            <a:endParaRPr lang="en-US" dirty="0"/>
          </a:p>
        </p:txBody>
      </p:sp>
      <p:sp>
        <p:nvSpPr>
          <p:cNvPr id="3" name="Content Placeholder 2">
            <a:extLst>
              <a:ext uri="{FF2B5EF4-FFF2-40B4-BE49-F238E27FC236}">
                <a16:creationId xmlns:a16="http://schemas.microsoft.com/office/drawing/2014/main" id="{5B83F29C-F98B-C7CA-B0A1-4A7A616536D9}"/>
              </a:ext>
            </a:extLst>
          </p:cNvPr>
          <p:cNvSpPr>
            <a:spLocks noGrp="1"/>
          </p:cNvSpPr>
          <p:nvPr>
            <p:ph sz="half" idx="1"/>
          </p:nvPr>
        </p:nvSpPr>
        <p:spPr>
          <a:xfrm>
            <a:off x="586554" y="2016212"/>
            <a:ext cx="6461760" cy="4072890"/>
          </a:xfrm>
        </p:spPr>
        <p:txBody>
          <a:bodyPr>
            <a:normAutofit/>
          </a:bodyPr>
          <a:lstStyle/>
          <a:p>
            <a:pPr>
              <a:lnSpc>
                <a:spcPct val="90000"/>
              </a:lnSpc>
            </a:pPr>
            <a:r>
              <a:rPr lang="en-US" sz="3400" dirty="0"/>
              <a:t>Examines gross motor skills in children between the ages of 5-14 years old.  </a:t>
            </a:r>
          </a:p>
          <a:p>
            <a:pPr>
              <a:lnSpc>
                <a:spcPct val="90000"/>
              </a:lnSpc>
            </a:pPr>
            <a:r>
              <a:rPr lang="en-US" sz="3400" dirty="0"/>
              <a:t>A valid and reliable assessment tool in other countries. </a:t>
            </a:r>
          </a:p>
          <a:p>
            <a:pPr>
              <a:lnSpc>
                <a:spcPct val="90000"/>
              </a:lnSpc>
            </a:pPr>
            <a:r>
              <a:rPr lang="en-US" sz="3400" dirty="0"/>
              <a:t>Each subtest evaluates </a:t>
            </a:r>
            <a:r>
              <a:rPr lang="en-US" altLang="en-US" sz="3400" dirty="0"/>
              <a:t>balance, rhythm, strength, laterality, speed, and agility.</a:t>
            </a:r>
            <a:endParaRPr lang="en-US" sz="3400" dirty="0"/>
          </a:p>
          <a:p>
            <a:pPr>
              <a:lnSpc>
                <a:spcPct val="90000"/>
              </a:lnSpc>
            </a:pPr>
            <a:endParaRPr lang="en-US" sz="3400" dirty="0"/>
          </a:p>
        </p:txBody>
      </p:sp>
      <p:pic>
        <p:nvPicPr>
          <p:cNvPr id="5" name="Content Placeholder 4">
            <a:extLst>
              <a:ext uri="{FF2B5EF4-FFF2-40B4-BE49-F238E27FC236}">
                <a16:creationId xmlns:a16="http://schemas.microsoft.com/office/drawing/2014/main" id="{CE57BE6A-D7B4-40DE-3E5C-53011E2DEB2F}"/>
              </a:ext>
            </a:extLst>
          </p:cNvPr>
          <p:cNvPicPr>
            <a:picLocks noGrp="1" noChangeAspect="1"/>
          </p:cNvPicPr>
          <p:nvPr>
            <p:ph sz="half" idx="2"/>
          </p:nvPr>
        </p:nvPicPr>
        <p:blipFill rotWithShape="1">
          <a:blip r:embed="rId2"/>
          <a:srcRect t="17372" r="-2" b="19437"/>
          <a:stretch/>
        </p:blipFill>
        <p:spPr>
          <a:xfrm>
            <a:off x="7437120" y="1440181"/>
            <a:ext cx="6461760" cy="5027525"/>
          </a:xfrm>
          <a:prstGeom prst="rect">
            <a:avLst/>
          </a:prstGeom>
          <a:noFill/>
        </p:spPr>
      </p:pic>
    </p:spTree>
    <p:extLst>
      <p:ext uri="{BB962C8B-B14F-4D97-AF65-F5344CB8AC3E}">
        <p14:creationId xmlns:p14="http://schemas.microsoft.com/office/powerpoint/2010/main" val="1878638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604391-7BC9-43D3-5F48-BF15169307B7}"/>
              </a:ext>
            </a:extLst>
          </p:cNvPr>
          <p:cNvPicPr>
            <a:picLocks noGrp="1" noChangeAspect="1"/>
          </p:cNvPicPr>
          <p:nvPr>
            <p:ph sz="half" idx="1"/>
          </p:nvPr>
        </p:nvPicPr>
        <p:blipFill>
          <a:blip r:embed="rId2"/>
          <a:stretch>
            <a:fillRect/>
          </a:stretch>
        </p:blipFill>
        <p:spPr>
          <a:xfrm>
            <a:off x="882503" y="329609"/>
            <a:ext cx="12844130" cy="6560289"/>
          </a:xfrm>
          <a:prstGeom prst="rect">
            <a:avLst/>
          </a:prstGeom>
        </p:spPr>
      </p:pic>
    </p:spTree>
    <p:extLst>
      <p:ext uri="{BB962C8B-B14F-4D97-AF65-F5344CB8AC3E}">
        <p14:creationId xmlns:p14="http://schemas.microsoft.com/office/powerpoint/2010/main" val="12223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C77552-8DEC-95B6-A22A-8CA13E7A4496}"/>
              </a:ext>
            </a:extLst>
          </p:cNvPr>
          <p:cNvPicPr>
            <a:picLocks noChangeAspect="1"/>
          </p:cNvPicPr>
          <p:nvPr/>
        </p:nvPicPr>
        <p:blipFill>
          <a:blip r:embed="rId2"/>
          <a:stretch>
            <a:fillRect/>
          </a:stretch>
        </p:blipFill>
        <p:spPr>
          <a:xfrm>
            <a:off x="1265275" y="329609"/>
            <a:ext cx="12174278" cy="6422065"/>
          </a:xfrm>
          <a:prstGeom prst="rect">
            <a:avLst/>
          </a:prstGeom>
        </p:spPr>
      </p:pic>
    </p:spTree>
    <p:extLst>
      <p:ext uri="{BB962C8B-B14F-4D97-AF65-F5344CB8AC3E}">
        <p14:creationId xmlns:p14="http://schemas.microsoft.com/office/powerpoint/2010/main" val="2359486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B69D36B-8CE0-47E8-9BE0-A01E262B3FE1}"/>
              </a:ext>
            </a:extLst>
          </p:cNvPr>
          <p:cNvSpPr>
            <a:spLocks noGrp="1"/>
          </p:cNvSpPr>
          <p:nvPr>
            <p:ph type="title"/>
          </p:nvPr>
        </p:nvSpPr>
        <p:spPr>
          <a:xfrm>
            <a:off x="8692977" y="562708"/>
            <a:ext cx="5350477" cy="6400800"/>
          </a:xfrm>
          <a:solidFill>
            <a:schemeClr val="accent1"/>
          </a:solidFill>
        </p:spPr>
        <p:txBody>
          <a:bodyPr anchor="ct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chemeClr val="bg1"/>
                </a:solidFill>
                <a:effectLst/>
                <a:uLnTx/>
                <a:uFillTx/>
              </a:rPr>
              <a:t>LiiNK school students received: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3600" b="1" kern="1200" dirty="0">
                <a:solidFill>
                  <a:schemeClr val="bg1"/>
                </a:solidFill>
              </a:rPr>
              <a:t>4</a:t>
            </a:r>
            <a:r>
              <a:rPr kumimoji="0" lang="en-US" sz="3600" b="1" i="0" u="none" strike="noStrike" kern="1200" cap="none" spc="0" normalizeH="0" baseline="0" noProof="0" dirty="0">
                <a:ln>
                  <a:noFill/>
                </a:ln>
                <a:solidFill>
                  <a:schemeClr val="bg1"/>
                </a:solidFill>
                <a:effectLst/>
                <a:uLnTx/>
                <a:uFillTx/>
              </a:rPr>
              <a:t>5 minutes of outdoor,  unstructured play daily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chemeClr val="bg1"/>
                </a:solidFill>
                <a:effectLst/>
                <a:uLnTx/>
                <a:uFillTx/>
              </a:rPr>
              <a:t>3 15-minute breaks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chemeClr val="bg1"/>
                </a:solidFill>
                <a:effectLst/>
                <a:uLnTx/>
                <a:uFillTx/>
              </a:rPr>
              <a:t>15-minute Positive Action character lessons daily</a:t>
            </a:r>
          </a:p>
          <a:p>
            <a:pPr>
              <a:lnSpc>
                <a:spcPct val="90000"/>
              </a:lnSpc>
            </a:pPr>
            <a:endParaRPr lang="en-US" sz="1600" dirty="0"/>
          </a:p>
        </p:txBody>
      </p:sp>
      <p:pic>
        <p:nvPicPr>
          <p:cNvPr id="13" name="Content Placeholder 12">
            <a:extLst>
              <a:ext uri="{FF2B5EF4-FFF2-40B4-BE49-F238E27FC236}">
                <a16:creationId xmlns:a16="http://schemas.microsoft.com/office/drawing/2014/main" id="{A2BB749C-8934-CACC-0607-28A70557876E}"/>
              </a:ext>
            </a:extLst>
          </p:cNvPr>
          <p:cNvPicPr>
            <a:picLocks noGrp="1" noChangeAspect="1"/>
          </p:cNvPicPr>
          <p:nvPr>
            <p:ph idx="1"/>
          </p:nvPr>
        </p:nvPicPr>
        <p:blipFill>
          <a:blip r:embed="rId2"/>
          <a:stretch>
            <a:fillRect/>
          </a:stretch>
        </p:blipFill>
        <p:spPr>
          <a:xfrm>
            <a:off x="345989" y="1335259"/>
            <a:ext cx="7735329" cy="4516756"/>
          </a:xfrm>
          <a:prstGeom prst="rect">
            <a:avLst/>
          </a:prstGeom>
          <a:noFill/>
        </p:spPr>
      </p:pic>
    </p:spTree>
    <p:extLst>
      <p:ext uri="{BB962C8B-B14F-4D97-AF65-F5344CB8AC3E}">
        <p14:creationId xmlns:p14="http://schemas.microsoft.com/office/powerpoint/2010/main" val="2505999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5B86-4600-CF6D-9F95-CA54D35178A5}"/>
              </a:ext>
            </a:extLst>
          </p:cNvPr>
          <p:cNvSpPr>
            <a:spLocks noGrp="1"/>
          </p:cNvSpPr>
          <p:nvPr>
            <p:ph type="title"/>
          </p:nvPr>
        </p:nvSpPr>
        <p:spPr>
          <a:xfrm>
            <a:off x="731520" y="329567"/>
            <a:ext cx="13167360" cy="1054065"/>
          </a:xfrm>
        </p:spPr>
        <p:txBody>
          <a:bodyPr anchor="ctr">
            <a:normAutofit fontScale="90000"/>
          </a:bodyPr>
          <a:lstStyle/>
          <a:p>
            <a:r>
              <a:rPr kumimoji="0" lang="en-US" b="1" i="0" u="none" strike="noStrike" kern="1200" cap="none" spc="0" normalizeH="0" baseline="0" noProof="0" dirty="0">
                <a:ln>
                  <a:noFill/>
                </a:ln>
                <a:effectLst/>
                <a:uLnTx/>
                <a:uFillTx/>
              </a:rPr>
              <a:t>Feasibility Participants </a:t>
            </a:r>
            <a:endParaRPr lang="en-US" b="1" dirty="0"/>
          </a:p>
        </p:txBody>
      </p:sp>
      <p:sp>
        <p:nvSpPr>
          <p:cNvPr id="3" name="Content Placeholder 2">
            <a:extLst>
              <a:ext uri="{FF2B5EF4-FFF2-40B4-BE49-F238E27FC236}">
                <a16:creationId xmlns:a16="http://schemas.microsoft.com/office/drawing/2014/main" id="{90F8CFAB-604F-4A3A-AD4F-B9F5F17BE943}"/>
              </a:ext>
            </a:extLst>
          </p:cNvPr>
          <p:cNvSpPr>
            <a:spLocks noGrp="1"/>
          </p:cNvSpPr>
          <p:nvPr>
            <p:ph sz="half" idx="1"/>
          </p:nvPr>
        </p:nvSpPr>
        <p:spPr>
          <a:xfrm>
            <a:off x="853440" y="1861805"/>
            <a:ext cx="6461760" cy="4687276"/>
          </a:xfrm>
        </p:spPr>
        <p:txBody>
          <a:bodyPr>
            <a:normAutofit/>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rPr>
              <a:t>The LiiNK research team held an adherence meeting with eight physical education teachers to go over evaluation procedures. </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rPr>
              <a:t>During the collection process, two researchers from the LiiNK Project team along with two P.E. teachers, administered the KTK to determine the feasibility of the assessment. </a:t>
            </a:r>
          </a:p>
          <a:p>
            <a:pPr>
              <a:lnSpc>
                <a:spcPct val="90000"/>
              </a:lnSpc>
            </a:pPr>
            <a:endParaRPr lang="en-US" sz="2800" dirty="0"/>
          </a:p>
        </p:txBody>
      </p:sp>
      <p:pic>
        <p:nvPicPr>
          <p:cNvPr id="4" name="Picture 3">
            <a:extLst>
              <a:ext uri="{FF2B5EF4-FFF2-40B4-BE49-F238E27FC236}">
                <a16:creationId xmlns:a16="http://schemas.microsoft.com/office/drawing/2014/main" id="{716F1170-AF55-957C-8A51-6E117024BBBE}"/>
              </a:ext>
            </a:extLst>
          </p:cNvPr>
          <p:cNvPicPr>
            <a:picLocks noChangeAspect="1"/>
          </p:cNvPicPr>
          <p:nvPr/>
        </p:nvPicPr>
        <p:blipFill>
          <a:blip r:embed="rId2"/>
          <a:stretch>
            <a:fillRect/>
          </a:stretch>
        </p:blipFill>
        <p:spPr>
          <a:xfrm>
            <a:off x="7797115" y="1701167"/>
            <a:ext cx="6101766" cy="4687276"/>
          </a:xfrm>
          <a:prstGeom prst="rect">
            <a:avLst/>
          </a:prstGeom>
          <a:noFill/>
        </p:spPr>
      </p:pic>
    </p:spTree>
    <p:extLst>
      <p:ext uri="{BB962C8B-B14F-4D97-AF65-F5344CB8AC3E}">
        <p14:creationId xmlns:p14="http://schemas.microsoft.com/office/powerpoint/2010/main" val="3996393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F79-8F81-591B-9BE9-BE99F5DA95DD}"/>
              </a:ext>
            </a:extLst>
          </p:cNvPr>
          <p:cNvSpPr>
            <a:spLocks noGrp="1"/>
          </p:cNvSpPr>
          <p:nvPr>
            <p:ph type="title"/>
          </p:nvPr>
        </p:nvSpPr>
        <p:spPr>
          <a:xfrm>
            <a:off x="731520" y="329567"/>
            <a:ext cx="13167360" cy="1371600"/>
          </a:xfrm>
        </p:spPr>
        <p:txBody>
          <a:bodyPr anchor="ctr">
            <a:normAutofit/>
          </a:bodyPr>
          <a:lstStyle/>
          <a:p>
            <a:r>
              <a:rPr lang="en-US" b="1" dirty="0"/>
              <a:t>Feasibility of the KTK Assessment </a:t>
            </a:r>
            <a:endParaRPr lang="en-US" dirty="0"/>
          </a:p>
        </p:txBody>
      </p:sp>
      <p:graphicFrame>
        <p:nvGraphicFramePr>
          <p:cNvPr id="5" name="Content Placeholder 2">
            <a:extLst>
              <a:ext uri="{FF2B5EF4-FFF2-40B4-BE49-F238E27FC236}">
                <a16:creationId xmlns:a16="http://schemas.microsoft.com/office/drawing/2014/main" id="{2C5EF011-90A2-5C49-0DFF-A74CD0BCD924}"/>
              </a:ext>
            </a:extLst>
          </p:cNvPr>
          <p:cNvGraphicFramePr>
            <a:graphicFrameLocks/>
          </p:cNvGraphicFramePr>
          <p:nvPr>
            <p:extLst/>
          </p:nvPr>
        </p:nvGraphicFramePr>
        <p:xfrm>
          <a:off x="731520" y="1920242"/>
          <a:ext cx="13167360" cy="4516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677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AFBE-7D1C-4E55-B49B-BBFEE907BA37}"/>
              </a:ext>
            </a:extLst>
          </p:cNvPr>
          <p:cNvSpPr>
            <a:spLocks noGrp="1"/>
          </p:cNvSpPr>
          <p:nvPr>
            <p:ph type="title"/>
          </p:nvPr>
        </p:nvSpPr>
        <p:spPr/>
        <p:txBody>
          <a:bodyPr/>
          <a:lstStyle/>
          <a:p>
            <a:r>
              <a:rPr lang="en-US" b="1" dirty="0">
                <a:solidFill>
                  <a:srgbClr val="7030A0"/>
                </a:solidFill>
              </a:rPr>
              <a:t>Symposium Purpose</a:t>
            </a:r>
          </a:p>
        </p:txBody>
      </p:sp>
      <p:sp>
        <p:nvSpPr>
          <p:cNvPr id="3" name="Content Placeholder 2">
            <a:extLst>
              <a:ext uri="{FF2B5EF4-FFF2-40B4-BE49-F238E27FC236}">
                <a16:creationId xmlns:a16="http://schemas.microsoft.com/office/drawing/2014/main" id="{12FAA30B-A398-43EC-A1F3-DCB7C3A41703}"/>
              </a:ext>
            </a:extLst>
          </p:cNvPr>
          <p:cNvSpPr>
            <a:spLocks noGrp="1"/>
          </p:cNvSpPr>
          <p:nvPr>
            <p:ph idx="1"/>
          </p:nvPr>
        </p:nvSpPr>
        <p:spPr>
          <a:xfrm>
            <a:off x="731520" y="1920242"/>
            <a:ext cx="13167360" cy="4937758"/>
          </a:xfrm>
        </p:spPr>
        <p:txBody>
          <a:bodyPr>
            <a:normAutofit fontScale="77500" lnSpcReduction="20000"/>
          </a:bodyPr>
          <a:lstStyle/>
          <a:p>
            <a:r>
              <a:rPr lang="en-US" dirty="0"/>
              <a:t>To present a group of studies collected from the intervention over the past year focused on obesity, physical activity trends, stress assessed through hair cortisol, motor competence/postural balance, and the use of the dominant and non-dominant sides of the body. </a:t>
            </a:r>
          </a:p>
          <a:p>
            <a:pPr marL="0" indent="0">
              <a:buNone/>
            </a:pPr>
            <a:endParaRPr lang="en-US" dirty="0"/>
          </a:p>
          <a:p>
            <a:r>
              <a:rPr lang="en-US" dirty="0"/>
              <a:t>Each of these studies has collected a random sample of the intervention students (60 minutes of recess daily) and matching control students (30 minutes of recess daily) from grades two through five at pre and post times in the school year. </a:t>
            </a:r>
          </a:p>
        </p:txBody>
      </p:sp>
    </p:spTree>
    <p:extLst>
      <p:ext uri="{BB962C8B-B14F-4D97-AF65-F5344CB8AC3E}">
        <p14:creationId xmlns:p14="http://schemas.microsoft.com/office/powerpoint/2010/main" val="2897313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E8E8-1859-B6CF-1327-D97AB0932957}"/>
              </a:ext>
            </a:extLst>
          </p:cNvPr>
          <p:cNvSpPr>
            <a:spLocks noGrp="1"/>
          </p:cNvSpPr>
          <p:nvPr>
            <p:ph type="title"/>
          </p:nvPr>
        </p:nvSpPr>
        <p:spPr>
          <a:xfrm>
            <a:off x="731520" y="36490"/>
            <a:ext cx="13167360" cy="948248"/>
          </a:xfrm>
        </p:spPr>
        <p:txBody>
          <a:bodyPr anchor="ctr">
            <a:normAutofit fontScale="90000"/>
          </a:bodyPr>
          <a:lstStyle/>
          <a:p>
            <a:r>
              <a:rPr lang="en-US" b="1" dirty="0"/>
              <a:t>Pilot Study Purpose </a:t>
            </a:r>
          </a:p>
        </p:txBody>
      </p:sp>
      <p:sp>
        <p:nvSpPr>
          <p:cNvPr id="3" name="Content Placeholder 2">
            <a:extLst>
              <a:ext uri="{FF2B5EF4-FFF2-40B4-BE49-F238E27FC236}">
                <a16:creationId xmlns:a16="http://schemas.microsoft.com/office/drawing/2014/main" id="{CCF8D6BC-962D-269F-6194-8F923323B936}"/>
              </a:ext>
            </a:extLst>
          </p:cNvPr>
          <p:cNvSpPr>
            <a:spLocks noGrp="1"/>
          </p:cNvSpPr>
          <p:nvPr>
            <p:ph sz="half" idx="2"/>
          </p:nvPr>
        </p:nvSpPr>
        <p:spPr>
          <a:xfrm>
            <a:off x="850899" y="2086628"/>
            <a:ext cx="6464301" cy="4056343"/>
          </a:xfrm>
        </p:spPr>
        <p:txBody>
          <a:bodyPr>
            <a:normAutofit/>
          </a:bodyPr>
          <a:lstStyle/>
          <a:p>
            <a:r>
              <a:rPr lang="en-US" b="1" dirty="0"/>
              <a:t>The purpose of this study was to evaluate gross motor differences in 10-year-old boys and girls that attended a LiiNK intervention school verses a non-</a:t>
            </a:r>
            <a:r>
              <a:rPr lang="en-US" b="1" dirty="0" err="1"/>
              <a:t>LiiNK</a:t>
            </a:r>
            <a:r>
              <a:rPr lang="en-US" b="1" dirty="0"/>
              <a:t> intervention school. </a:t>
            </a:r>
          </a:p>
          <a:p>
            <a:endParaRPr lang="en-US" dirty="0"/>
          </a:p>
        </p:txBody>
      </p:sp>
      <p:pic>
        <p:nvPicPr>
          <p:cNvPr id="4" name="Picture 3" descr="A group of children walking on a wet road&#10;&#10;Description automatically generated with low confidence">
            <a:extLst>
              <a:ext uri="{FF2B5EF4-FFF2-40B4-BE49-F238E27FC236}">
                <a16:creationId xmlns:a16="http://schemas.microsoft.com/office/drawing/2014/main" id="{C4FF7500-2E57-379D-9D7E-BAB6B8431AEA}"/>
              </a:ext>
            </a:extLst>
          </p:cNvPr>
          <p:cNvPicPr>
            <a:picLocks noChangeAspect="1"/>
          </p:cNvPicPr>
          <p:nvPr/>
        </p:nvPicPr>
        <p:blipFill rotWithShape="1">
          <a:blip r:embed="rId2"/>
          <a:srcRect t="14804" r="-1" b="11691"/>
          <a:stretch/>
        </p:blipFill>
        <p:spPr>
          <a:xfrm>
            <a:off x="8163560" y="1440690"/>
            <a:ext cx="6466840" cy="5640594"/>
          </a:xfrm>
          <a:prstGeom prst="rect">
            <a:avLst/>
          </a:prstGeom>
          <a:noFill/>
        </p:spPr>
      </p:pic>
    </p:spTree>
    <p:extLst>
      <p:ext uri="{BB962C8B-B14F-4D97-AF65-F5344CB8AC3E}">
        <p14:creationId xmlns:p14="http://schemas.microsoft.com/office/powerpoint/2010/main" val="3563063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A962-5A1A-74CE-97BF-193E1A970862}"/>
              </a:ext>
            </a:extLst>
          </p:cNvPr>
          <p:cNvSpPr>
            <a:spLocks noGrp="1"/>
          </p:cNvSpPr>
          <p:nvPr>
            <p:ph type="title"/>
          </p:nvPr>
        </p:nvSpPr>
        <p:spPr>
          <a:xfrm>
            <a:off x="731520" y="329567"/>
            <a:ext cx="13167360" cy="954901"/>
          </a:xfrm>
        </p:spPr>
        <p:txBody>
          <a:bodyPr>
            <a:normAutofit fontScale="90000"/>
          </a:bodyPr>
          <a:lstStyle/>
          <a:p>
            <a:r>
              <a:rPr lang="en-US" b="1" dirty="0"/>
              <a:t>School Differences</a:t>
            </a:r>
          </a:p>
        </p:txBody>
      </p:sp>
      <p:pic>
        <p:nvPicPr>
          <p:cNvPr id="7" name="Picture 6">
            <a:extLst>
              <a:ext uri="{FF2B5EF4-FFF2-40B4-BE49-F238E27FC236}">
                <a16:creationId xmlns:a16="http://schemas.microsoft.com/office/drawing/2014/main" id="{34914E25-553C-BC7B-FBE9-689FAD85A9D7}"/>
              </a:ext>
            </a:extLst>
          </p:cNvPr>
          <p:cNvPicPr>
            <a:picLocks noChangeAspect="1"/>
          </p:cNvPicPr>
          <p:nvPr/>
        </p:nvPicPr>
        <p:blipFill>
          <a:blip r:embed="rId2"/>
          <a:stretch>
            <a:fillRect/>
          </a:stretch>
        </p:blipFill>
        <p:spPr>
          <a:xfrm>
            <a:off x="682906" y="1594884"/>
            <a:ext cx="5699051" cy="3714449"/>
          </a:xfrm>
          <a:prstGeom prst="rect">
            <a:avLst/>
          </a:prstGeom>
        </p:spPr>
      </p:pic>
      <p:pic>
        <p:nvPicPr>
          <p:cNvPr id="9" name="Content Placeholder 8">
            <a:extLst>
              <a:ext uri="{FF2B5EF4-FFF2-40B4-BE49-F238E27FC236}">
                <a16:creationId xmlns:a16="http://schemas.microsoft.com/office/drawing/2014/main" id="{83FD4ABF-CC09-9A95-8503-037B240CF7E5}"/>
              </a:ext>
            </a:extLst>
          </p:cNvPr>
          <p:cNvPicPr>
            <a:picLocks noGrp="1" noChangeAspect="1"/>
          </p:cNvPicPr>
          <p:nvPr>
            <p:ph sz="half" idx="2"/>
          </p:nvPr>
        </p:nvPicPr>
        <p:blipFill>
          <a:blip r:embed="rId3"/>
          <a:stretch>
            <a:fillRect/>
          </a:stretch>
        </p:blipFill>
        <p:spPr>
          <a:xfrm>
            <a:off x="425302" y="5455625"/>
            <a:ext cx="5869172" cy="1511939"/>
          </a:xfrm>
          <a:prstGeom prst="rect">
            <a:avLst/>
          </a:prstGeom>
        </p:spPr>
      </p:pic>
      <p:pic>
        <p:nvPicPr>
          <p:cNvPr id="8" name="Content Placeholder 7">
            <a:extLst>
              <a:ext uri="{FF2B5EF4-FFF2-40B4-BE49-F238E27FC236}">
                <a16:creationId xmlns:a16="http://schemas.microsoft.com/office/drawing/2014/main" id="{A5E4BFF9-1A47-14C8-721E-B6BAE4B25546}"/>
              </a:ext>
            </a:extLst>
          </p:cNvPr>
          <p:cNvPicPr>
            <a:picLocks noGrp="1" noChangeAspect="1"/>
          </p:cNvPicPr>
          <p:nvPr>
            <p:ph sz="quarter" idx="4"/>
          </p:nvPr>
        </p:nvPicPr>
        <p:blipFill>
          <a:blip r:embed="rId4"/>
          <a:stretch>
            <a:fillRect/>
          </a:stretch>
        </p:blipFill>
        <p:spPr>
          <a:xfrm>
            <a:off x="8107177" y="1594884"/>
            <a:ext cx="5816009" cy="3714449"/>
          </a:xfrm>
          <a:prstGeom prst="rect">
            <a:avLst/>
          </a:prstGeom>
        </p:spPr>
      </p:pic>
      <p:pic>
        <p:nvPicPr>
          <p:cNvPr id="10" name="Picture 9">
            <a:extLst>
              <a:ext uri="{FF2B5EF4-FFF2-40B4-BE49-F238E27FC236}">
                <a16:creationId xmlns:a16="http://schemas.microsoft.com/office/drawing/2014/main" id="{918B0310-8671-3541-7894-F5EF096DE63C}"/>
              </a:ext>
            </a:extLst>
          </p:cNvPr>
          <p:cNvPicPr>
            <a:picLocks noChangeAspect="1"/>
          </p:cNvPicPr>
          <p:nvPr/>
        </p:nvPicPr>
        <p:blipFill>
          <a:blip r:embed="rId5"/>
          <a:stretch>
            <a:fillRect/>
          </a:stretch>
        </p:blipFill>
        <p:spPr>
          <a:xfrm>
            <a:off x="8107177" y="5483465"/>
            <a:ext cx="5767395" cy="2105759"/>
          </a:xfrm>
          <a:prstGeom prst="rect">
            <a:avLst/>
          </a:prstGeom>
        </p:spPr>
      </p:pic>
    </p:spTree>
    <p:extLst>
      <p:ext uri="{BB962C8B-B14F-4D97-AF65-F5344CB8AC3E}">
        <p14:creationId xmlns:p14="http://schemas.microsoft.com/office/powerpoint/2010/main" val="452733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69F6-DF64-E749-67ED-7C4EAAEC2DA2}"/>
              </a:ext>
            </a:extLst>
          </p:cNvPr>
          <p:cNvSpPr>
            <a:spLocks noGrp="1"/>
          </p:cNvSpPr>
          <p:nvPr>
            <p:ph type="title"/>
          </p:nvPr>
        </p:nvSpPr>
        <p:spPr>
          <a:xfrm>
            <a:off x="731520" y="329566"/>
            <a:ext cx="13167360" cy="1116463"/>
          </a:xfrm>
        </p:spPr>
        <p:txBody>
          <a:bodyPr>
            <a:normAutofit fontScale="90000"/>
          </a:bodyPr>
          <a:lstStyle/>
          <a:p>
            <a:r>
              <a:rPr lang="en-US" altLang="en-US" sz="6600" b="1" dirty="0"/>
              <a:t>Participants</a:t>
            </a:r>
            <a:endParaRPr lang="en-US" dirty="0"/>
          </a:p>
        </p:txBody>
      </p:sp>
      <p:pic>
        <p:nvPicPr>
          <p:cNvPr id="7" name="Content Placeholder 6">
            <a:extLst>
              <a:ext uri="{FF2B5EF4-FFF2-40B4-BE49-F238E27FC236}">
                <a16:creationId xmlns:a16="http://schemas.microsoft.com/office/drawing/2014/main" id="{665C08E6-0329-B85B-4C89-BF93399C0A5D}"/>
              </a:ext>
            </a:extLst>
          </p:cNvPr>
          <p:cNvPicPr>
            <a:picLocks noGrp="1" noChangeAspect="1"/>
          </p:cNvPicPr>
          <p:nvPr>
            <p:ph sz="half" idx="2"/>
          </p:nvPr>
        </p:nvPicPr>
        <p:blipFill>
          <a:blip r:embed="rId2"/>
          <a:stretch>
            <a:fillRect/>
          </a:stretch>
        </p:blipFill>
        <p:spPr>
          <a:xfrm>
            <a:off x="731520" y="1701166"/>
            <a:ext cx="6254071" cy="5082405"/>
          </a:xfrm>
          <a:prstGeom prst="rect">
            <a:avLst/>
          </a:prstGeom>
        </p:spPr>
      </p:pic>
      <p:pic>
        <p:nvPicPr>
          <p:cNvPr id="9" name="Content Placeholder 8">
            <a:extLst>
              <a:ext uri="{FF2B5EF4-FFF2-40B4-BE49-F238E27FC236}">
                <a16:creationId xmlns:a16="http://schemas.microsoft.com/office/drawing/2014/main" id="{81F38601-2D4E-52F9-EF4E-6ED4955A8FCE}"/>
              </a:ext>
            </a:extLst>
          </p:cNvPr>
          <p:cNvPicPr>
            <a:picLocks noGrp="1" noChangeAspect="1"/>
          </p:cNvPicPr>
          <p:nvPr>
            <p:ph sz="quarter" idx="4"/>
          </p:nvPr>
        </p:nvPicPr>
        <p:blipFill>
          <a:blip r:embed="rId3"/>
          <a:stretch>
            <a:fillRect/>
          </a:stretch>
        </p:blipFill>
        <p:spPr>
          <a:xfrm>
            <a:off x="7517220" y="1701166"/>
            <a:ext cx="6381660" cy="5264035"/>
          </a:xfrm>
        </p:spPr>
      </p:pic>
    </p:spTree>
    <p:extLst>
      <p:ext uri="{BB962C8B-B14F-4D97-AF65-F5344CB8AC3E}">
        <p14:creationId xmlns:p14="http://schemas.microsoft.com/office/powerpoint/2010/main" val="418079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4C525-3CAA-4A39-5FC6-92E920C41195}"/>
              </a:ext>
            </a:extLst>
          </p:cNvPr>
          <p:cNvSpPr>
            <a:spLocks noGrp="1"/>
          </p:cNvSpPr>
          <p:nvPr>
            <p:ph type="title"/>
          </p:nvPr>
        </p:nvSpPr>
        <p:spPr>
          <a:xfrm>
            <a:off x="731520" y="0"/>
            <a:ext cx="13167360" cy="1371600"/>
          </a:xfrm>
        </p:spPr>
        <p:txBody>
          <a:bodyPr anchor="ctr">
            <a:normAutofit/>
          </a:bodyPr>
          <a:lstStyle/>
          <a:p>
            <a:r>
              <a:rPr lang="en-US" b="1" dirty="0"/>
              <a:t>Fidelity KTK Checklist </a:t>
            </a:r>
          </a:p>
        </p:txBody>
      </p:sp>
      <p:pic>
        <p:nvPicPr>
          <p:cNvPr id="7" name="Picture 6">
            <a:extLst>
              <a:ext uri="{FF2B5EF4-FFF2-40B4-BE49-F238E27FC236}">
                <a16:creationId xmlns:a16="http://schemas.microsoft.com/office/drawing/2014/main" id="{2EAB8B30-117A-3FDF-56DF-F324018D91B1}"/>
              </a:ext>
            </a:extLst>
          </p:cNvPr>
          <p:cNvPicPr>
            <a:picLocks noChangeAspect="1"/>
          </p:cNvPicPr>
          <p:nvPr/>
        </p:nvPicPr>
        <p:blipFill>
          <a:blip r:embed="rId2"/>
          <a:stretch>
            <a:fillRect/>
          </a:stretch>
        </p:blipFill>
        <p:spPr>
          <a:xfrm>
            <a:off x="1348155" y="1289538"/>
            <a:ext cx="11512060" cy="5826369"/>
          </a:xfrm>
          <a:prstGeom prst="rect">
            <a:avLst/>
          </a:prstGeom>
          <a:noFill/>
        </p:spPr>
      </p:pic>
    </p:spTree>
    <p:extLst>
      <p:ext uri="{BB962C8B-B14F-4D97-AF65-F5344CB8AC3E}">
        <p14:creationId xmlns:p14="http://schemas.microsoft.com/office/powerpoint/2010/main" val="2602039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1921-6843-3719-619C-BB11B8138A08}"/>
              </a:ext>
            </a:extLst>
          </p:cNvPr>
          <p:cNvSpPr>
            <a:spLocks noGrp="1"/>
          </p:cNvSpPr>
          <p:nvPr>
            <p:ph type="title"/>
          </p:nvPr>
        </p:nvSpPr>
        <p:spPr>
          <a:xfrm>
            <a:off x="731520" y="329567"/>
            <a:ext cx="13167360" cy="893177"/>
          </a:xfrm>
        </p:spPr>
        <p:txBody>
          <a:bodyPr/>
          <a:lstStyle/>
          <a:p>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Pilot Study Results</a:t>
            </a:r>
            <a:endParaRPr lang="en-US" dirty="0">
              <a:latin typeface="Calibri" panose="020F0502020204030204" pitchFamily="34" charset="0"/>
              <a:cs typeface="Calibri" panose="020F0502020204030204" pitchFamily="34" charset="0"/>
            </a:endParaRPr>
          </a:p>
        </p:txBody>
      </p:sp>
      <p:pic>
        <p:nvPicPr>
          <p:cNvPr id="7" name="Content Placeholder 6">
            <a:extLst>
              <a:ext uri="{FF2B5EF4-FFF2-40B4-BE49-F238E27FC236}">
                <a16:creationId xmlns:a16="http://schemas.microsoft.com/office/drawing/2014/main" id="{7BB5C85B-4608-4E63-FE75-E91AD5401868}"/>
              </a:ext>
            </a:extLst>
          </p:cNvPr>
          <p:cNvPicPr>
            <a:picLocks noGrp="1" noChangeAspect="1"/>
          </p:cNvPicPr>
          <p:nvPr>
            <p:ph sz="half" idx="2"/>
          </p:nvPr>
        </p:nvPicPr>
        <p:blipFill>
          <a:blip r:embed="rId2"/>
          <a:stretch>
            <a:fillRect/>
          </a:stretch>
        </p:blipFill>
        <p:spPr>
          <a:xfrm>
            <a:off x="340243" y="1541721"/>
            <a:ext cx="6613450" cy="5465135"/>
          </a:xfrm>
          <a:prstGeom prst="rect">
            <a:avLst/>
          </a:prstGeom>
        </p:spPr>
      </p:pic>
      <p:pic>
        <p:nvPicPr>
          <p:cNvPr id="8" name="Content Placeholder 7">
            <a:extLst>
              <a:ext uri="{FF2B5EF4-FFF2-40B4-BE49-F238E27FC236}">
                <a16:creationId xmlns:a16="http://schemas.microsoft.com/office/drawing/2014/main" id="{13375E44-63EB-88CA-D2FF-BC400D50402F}"/>
              </a:ext>
            </a:extLst>
          </p:cNvPr>
          <p:cNvPicPr>
            <a:picLocks noGrp="1" noChangeAspect="1"/>
          </p:cNvPicPr>
          <p:nvPr>
            <p:ph sz="quarter" idx="4"/>
          </p:nvPr>
        </p:nvPicPr>
        <p:blipFill>
          <a:blip r:embed="rId3"/>
          <a:stretch>
            <a:fillRect/>
          </a:stretch>
        </p:blipFill>
        <p:spPr>
          <a:xfrm>
            <a:off x="7570381" y="1701167"/>
            <a:ext cx="6507125" cy="5071730"/>
          </a:xfrm>
          <a:prstGeom prst="rect">
            <a:avLst/>
          </a:prstGeom>
        </p:spPr>
      </p:pic>
      <p:pic>
        <p:nvPicPr>
          <p:cNvPr id="9" name="Picture 8">
            <a:extLst>
              <a:ext uri="{FF2B5EF4-FFF2-40B4-BE49-F238E27FC236}">
                <a16:creationId xmlns:a16="http://schemas.microsoft.com/office/drawing/2014/main" id="{3429935F-2921-9932-CD78-31EA9D9C50CE}"/>
              </a:ext>
            </a:extLst>
          </p:cNvPr>
          <p:cNvPicPr>
            <a:picLocks noChangeAspect="1"/>
          </p:cNvPicPr>
          <p:nvPr/>
        </p:nvPicPr>
        <p:blipFill>
          <a:blip r:embed="rId4"/>
          <a:stretch>
            <a:fillRect/>
          </a:stretch>
        </p:blipFill>
        <p:spPr>
          <a:xfrm>
            <a:off x="7506587" y="6726664"/>
            <a:ext cx="1219306" cy="390178"/>
          </a:xfrm>
          <a:prstGeom prst="rect">
            <a:avLst/>
          </a:prstGeom>
        </p:spPr>
      </p:pic>
    </p:spTree>
    <p:extLst>
      <p:ext uri="{BB962C8B-B14F-4D97-AF65-F5344CB8AC3E}">
        <p14:creationId xmlns:p14="http://schemas.microsoft.com/office/powerpoint/2010/main" val="1885682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70338-6BF7-6EC5-20AD-44FC59E614D3}"/>
              </a:ext>
            </a:extLst>
          </p:cNvPr>
          <p:cNvSpPr>
            <a:spLocks noGrp="1"/>
          </p:cNvSpPr>
          <p:nvPr>
            <p:ph type="title"/>
          </p:nvPr>
        </p:nvSpPr>
        <p:spPr>
          <a:xfrm>
            <a:off x="731520" y="329567"/>
            <a:ext cx="13167360" cy="1371600"/>
          </a:xfrm>
        </p:spPr>
        <p:txBody>
          <a:bodyPr anchor="ctr">
            <a:normAutofit/>
          </a:bodyPr>
          <a:lstStyle/>
          <a:p>
            <a:r>
              <a:rPr lang="en-US" b="1" dirty="0"/>
              <a:t>Conclusions</a:t>
            </a:r>
          </a:p>
        </p:txBody>
      </p:sp>
      <p:pic>
        <p:nvPicPr>
          <p:cNvPr id="7" name="Picture 6">
            <a:extLst>
              <a:ext uri="{FF2B5EF4-FFF2-40B4-BE49-F238E27FC236}">
                <a16:creationId xmlns:a16="http://schemas.microsoft.com/office/drawing/2014/main" id="{E90D1DC0-C9E5-C830-9C4F-1F7D374C37C6}"/>
              </a:ext>
            </a:extLst>
          </p:cNvPr>
          <p:cNvPicPr>
            <a:picLocks noChangeAspect="1"/>
          </p:cNvPicPr>
          <p:nvPr/>
        </p:nvPicPr>
        <p:blipFill>
          <a:blip r:embed="rId2"/>
          <a:stretch>
            <a:fillRect/>
          </a:stretch>
        </p:blipFill>
        <p:spPr>
          <a:xfrm>
            <a:off x="2293730" y="1920242"/>
            <a:ext cx="10042939" cy="4516756"/>
          </a:xfrm>
          <a:prstGeom prst="rect">
            <a:avLst/>
          </a:prstGeom>
          <a:noFill/>
        </p:spPr>
      </p:pic>
    </p:spTree>
    <p:extLst>
      <p:ext uri="{BB962C8B-B14F-4D97-AF65-F5344CB8AC3E}">
        <p14:creationId xmlns:p14="http://schemas.microsoft.com/office/powerpoint/2010/main" val="3495660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question mark">
            <a:extLst>
              <a:ext uri="{FF2B5EF4-FFF2-40B4-BE49-F238E27FC236}">
                <a16:creationId xmlns:a16="http://schemas.microsoft.com/office/drawing/2014/main" id="{76F8F455-D05A-D35A-FF79-25BDC45CBDB0}"/>
              </a:ext>
            </a:extLst>
          </p:cNvPr>
          <p:cNvPicPr>
            <a:picLocks noChangeAspect="1"/>
          </p:cNvPicPr>
          <p:nvPr/>
        </p:nvPicPr>
        <p:blipFill rotWithShape="1">
          <a:blip r:embed="rId2"/>
          <a:srcRect t="13007" r="-1" b="29821"/>
          <a:stretch/>
        </p:blipFill>
        <p:spPr>
          <a:xfrm>
            <a:off x="579120" y="378684"/>
            <a:ext cx="13167360" cy="5919460"/>
          </a:xfrm>
          <a:prstGeom prst="rect">
            <a:avLst/>
          </a:prstGeom>
          <a:noFill/>
        </p:spPr>
      </p:pic>
    </p:spTree>
    <p:extLst>
      <p:ext uri="{BB962C8B-B14F-4D97-AF65-F5344CB8AC3E}">
        <p14:creationId xmlns:p14="http://schemas.microsoft.com/office/powerpoint/2010/main" val="746048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194560" y="5285176"/>
            <a:ext cx="10241280" cy="1257640"/>
          </a:xfrm>
          <a:prstGeom prst="rect">
            <a:avLst/>
          </a:prstGeom>
        </p:spPr>
        <p:txBody>
          <a:bodyPr vert="horz" lIns="130622" tIns="65311" rIns="130622" bIns="65311" rtlCol="0">
            <a:normAutofit lnSpcReduction="10000"/>
          </a:bodyPr>
          <a:lstStyle>
            <a:lvl1pPr marL="0" indent="0" algn="ctr"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400" b="1" dirty="0">
                <a:solidFill>
                  <a:schemeClr val="tx1"/>
                </a:solidFill>
              </a:rPr>
              <a:t>Dr. Deborah J Rhea, Texas Christian University</a:t>
            </a:r>
          </a:p>
          <a:p>
            <a:r>
              <a:rPr lang="en-US" sz="3400" b="1" dirty="0">
                <a:solidFill>
                  <a:schemeClr val="tx1"/>
                </a:solidFill>
              </a:rPr>
              <a:t>Kelsey Kirby, M.S., Texas Christian University</a:t>
            </a:r>
          </a:p>
        </p:txBody>
      </p:sp>
      <p:sp>
        <p:nvSpPr>
          <p:cNvPr id="6" name="Title 1"/>
          <p:cNvSpPr txBox="1">
            <a:spLocks/>
          </p:cNvSpPr>
          <p:nvPr/>
        </p:nvSpPr>
        <p:spPr>
          <a:xfrm>
            <a:off x="1711613" y="2930769"/>
            <a:ext cx="11209868" cy="1617784"/>
          </a:xfrm>
          <a:prstGeom prst="rect">
            <a:avLst/>
          </a:prstGeom>
        </p:spPr>
        <p:txBody>
          <a:bodyPr vert="horz" lIns="130622" tIns="65311" rIns="130622" bIns="65311" rtlCol="0" anchor="ctr">
            <a:normAutofit fontScale="92500"/>
          </a:bodyPr>
          <a:lstStyle>
            <a:lvl1pPr algn="ctr" defTabSz="653110" rtl="0" eaLnBrk="1" latinLnBrk="0" hangingPunct="1">
              <a:spcBef>
                <a:spcPct val="0"/>
              </a:spcBef>
              <a:buNone/>
              <a:defRPr sz="5100" b="1" i="0" kern="1200">
                <a:solidFill>
                  <a:schemeClr val="tx1"/>
                </a:solidFill>
                <a:latin typeface="Helvetica"/>
                <a:ea typeface="+mj-ea"/>
                <a:cs typeface="Helvetica"/>
              </a:defRPr>
            </a:lvl1pPr>
          </a:lstStyle>
          <a:p>
            <a:r>
              <a:rPr lang="en-US" dirty="0"/>
              <a:t>The Impact of Unstructured, Outdoor Play on Stress Levels in Children </a:t>
            </a:r>
          </a:p>
        </p:txBody>
      </p:sp>
    </p:spTree>
    <p:extLst>
      <p:ext uri="{BB962C8B-B14F-4D97-AF65-F5344CB8AC3E}">
        <p14:creationId xmlns:p14="http://schemas.microsoft.com/office/powerpoint/2010/main" val="2169799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2A15592-6572-4377-BCC3-BB545E2840A0}"/>
              </a:ext>
            </a:extLst>
          </p:cNvPr>
          <p:cNvSpPr>
            <a:spLocks noGrp="1"/>
          </p:cNvSpPr>
          <p:nvPr>
            <p:ph type="title"/>
          </p:nvPr>
        </p:nvSpPr>
        <p:spPr>
          <a:xfrm>
            <a:off x="731520" y="0"/>
            <a:ext cx="13167360" cy="1371600"/>
          </a:xfrm>
        </p:spPr>
        <p:txBody>
          <a:bodyPr>
            <a:normAutofit/>
          </a:bodyPr>
          <a:lstStyle/>
          <a:p>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STRESS IN THE CLASSROOM</a:t>
            </a:r>
            <a:endParaRPr lang="en-US" sz="4800" dirty="0">
              <a:solidFill>
                <a:srgbClr val="7030A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485335" y="1371599"/>
            <a:ext cx="6958818" cy="5345723"/>
          </a:xfrm>
        </p:spPr>
        <p:txBody>
          <a:bodyPr anchor="ctr">
            <a:noAutofit/>
          </a:bodyPr>
          <a:lstStyle/>
          <a:p>
            <a:pPr>
              <a:buFont typeface="Wingdings"/>
              <a:buChar char="§"/>
            </a:pPr>
            <a:r>
              <a:rPr lang="en-US" sz="2880" dirty="0">
                <a:latin typeface="Lucida Bright" panose="02040602050505020304" pitchFamily="18" charset="77"/>
                <a:ea typeface="Noto Sans SC Regular" panose="020B0500000000000000" pitchFamily="34" charset="-128"/>
              </a:rPr>
              <a:t>Pressure for academic success</a:t>
            </a:r>
          </a:p>
          <a:p>
            <a:pPr>
              <a:buFont typeface="Wingdings"/>
              <a:buChar char="§"/>
            </a:pPr>
            <a:r>
              <a:rPr lang="en-US" sz="2880" b="1" dirty="0">
                <a:latin typeface="Lucida Bright" panose="02040602050505020304" pitchFamily="18" charset="77"/>
                <a:ea typeface="Noto Sans SC Regular" panose="020B0500000000000000" pitchFamily="34" charset="-128"/>
              </a:rPr>
              <a:t>70%</a:t>
            </a:r>
            <a:r>
              <a:rPr lang="en-US" sz="2880" dirty="0">
                <a:latin typeface="Lucida Bright" panose="02040602050505020304" pitchFamily="18" charset="77"/>
                <a:ea typeface="Noto Sans SC Regular" panose="020B0500000000000000" pitchFamily="34" charset="-128"/>
              </a:rPr>
              <a:t> of students report feeling stress and anxiety</a:t>
            </a:r>
          </a:p>
          <a:p>
            <a:pPr>
              <a:buFont typeface="Wingdings"/>
              <a:buChar char="§"/>
            </a:pPr>
            <a:r>
              <a:rPr lang="en-US" sz="2880" dirty="0">
                <a:latin typeface="Lucida Bright" panose="02040602050505020304" pitchFamily="18" charset="77"/>
                <a:ea typeface="Noto Sans SC Regular" panose="020B0500000000000000" pitchFamily="34" charset="-128"/>
              </a:rPr>
              <a:t>Inhibits encoding of new information</a:t>
            </a:r>
          </a:p>
          <a:p>
            <a:pPr>
              <a:buFont typeface="Wingdings"/>
              <a:buChar char="§"/>
            </a:pPr>
            <a:r>
              <a:rPr lang="en-US" sz="2880" dirty="0">
                <a:latin typeface="Lucida Bright" panose="02040602050505020304" pitchFamily="18" charset="77"/>
                <a:ea typeface="Noto Sans SC Regular" panose="020B0500000000000000" pitchFamily="34" charset="-128"/>
              </a:rPr>
              <a:t>Obstructs memory retrieval</a:t>
            </a:r>
          </a:p>
          <a:p>
            <a:pPr>
              <a:buFont typeface="Wingdings"/>
              <a:buChar char="§"/>
            </a:pPr>
            <a:r>
              <a:rPr lang="en-US" sz="2880" dirty="0">
                <a:latin typeface="Lucida Bright" panose="02040602050505020304" pitchFamily="18" charset="77"/>
                <a:ea typeface="Noto Sans SC Regular" panose="020B0500000000000000" pitchFamily="34" charset="-128"/>
              </a:rPr>
              <a:t>Suppresses new &amp; past information integration</a:t>
            </a:r>
          </a:p>
          <a:p>
            <a:pPr>
              <a:buFont typeface="Wingdings"/>
              <a:buChar char="§"/>
            </a:pPr>
            <a:r>
              <a:rPr lang="en-US" sz="2880" dirty="0">
                <a:latin typeface="Lucida Bright" panose="02040602050505020304" pitchFamily="18" charset="77"/>
                <a:ea typeface="Noto Sans SC Regular" panose="020B0500000000000000" pitchFamily="34" charset="-128"/>
              </a:rPr>
              <a:t>Underestimation of true knowledge</a:t>
            </a:r>
          </a:p>
        </p:txBody>
      </p:sp>
      <p:sp>
        <p:nvSpPr>
          <p:cNvPr id="4" name="TextBox 3">
            <a:extLst>
              <a:ext uri="{FF2B5EF4-FFF2-40B4-BE49-F238E27FC236}">
                <a16:creationId xmlns:a16="http://schemas.microsoft.com/office/drawing/2014/main" id="{906D6773-1B42-6FD3-D103-379FB46E8EF0}"/>
              </a:ext>
            </a:extLst>
          </p:cNvPr>
          <p:cNvSpPr txBox="1"/>
          <p:nvPr/>
        </p:nvSpPr>
        <p:spPr>
          <a:xfrm>
            <a:off x="9233746" y="6551122"/>
            <a:ext cx="4911319" cy="332399"/>
          </a:xfrm>
          <a:prstGeom prst="rect">
            <a:avLst/>
          </a:prstGeom>
          <a:noFill/>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pPr algn="r"/>
            <a:r>
              <a:rPr lang="en-US" sz="1440" dirty="0">
                <a:latin typeface="Baskerville"/>
                <a:cs typeface="Times New Roman"/>
              </a:rPr>
              <a:t>(Ahmad et al., 2016; </a:t>
            </a:r>
            <a:r>
              <a:rPr lang="en-US" sz="1440" dirty="0" err="1">
                <a:latin typeface="Baskerville"/>
                <a:ea typeface="+mn-lt"/>
                <a:cs typeface="+mn-lt"/>
              </a:rPr>
              <a:t>Joëls</a:t>
            </a:r>
            <a:r>
              <a:rPr lang="en-US" sz="1440" dirty="0">
                <a:latin typeface="Baskerville"/>
                <a:ea typeface="+mn-lt"/>
                <a:cs typeface="+mn-lt"/>
              </a:rPr>
              <a:t> et al., 2006;</a:t>
            </a:r>
            <a:r>
              <a:rPr lang="en-US" sz="1440" dirty="0">
                <a:latin typeface="Baskerville"/>
                <a:ea typeface="Calibri"/>
                <a:cs typeface="Calibri"/>
              </a:rPr>
              <a:t> </a:t>
            </a:r>
            <a:r>
              <a:rPr lang="en-US" sz="1440" dirty="0">
                <a:latin typeface="Baskerville"/>
                <a:cs typeface="Times New Roman"/>
              </a:rPr>
              <a:t>Vogel &amp; Schwabe, 2016)</a:t>
            </a:r>
            <a:endParaRPr lang="en-US" sz="3120" dirty="0">
              <a:latin typeface="Baskerville"/>
            </a:endParaRPr>
          </a:p>
        </p:txBody>
      </p:sp>
      <p:pic>
        <p:nvPicPr>
          <p:cNvPr id="5" name="Picture 5" descr="A picture containing person&#10;&#10;Description automatically generated">
            <a:extLst>
              <a:ext uri="{FF2B5EF4-FFF2-40B4-BE49-F238E27FC236}">
                <a16:creationId xmlns:a16="http://schemas.microsoft.com/office/drawing/2014/main" id="{F4E4EB7E-71D7-660A-5FF2-EEA449021437}"/>
              </a:ext>
            </a:extLst>
          </p:cNvPr>
          <p:cNvPicPr>
            <a:picLocks noChangeAspect="1"/>
          </p:cNvPicPr>
          <p:nvPr/>
        </p:nvPicPr>
        <p:blipFill>
          <a:blip r:embed="rId2"/>
          <a:stretch>
            <a:fillRect/>
          </a:stretch>
        </p:blipFill>
        <p:spPr>
          <a:xfrm>
            <a:off x="7804119" y="1467265"/>
            <a:ext cx="6340946" cy="4493126"/>
          </a:xfrm>
          <a:prstGeom prst="rect">
            <a:avLst/>
          </a:prstGeom>
        </p:spPr>
      </p:pic>
    </p:spTree>
    <p:extLst>
      <p:ext uri="{BB962C8B-B14F-4D97-AF65-F5344CB8AC3E}">
        <p14:creationId xmlns:p14="http://schemas.microsoft.com/office/powerpoint/2010/main" val="4241204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551221" y="176197"/>
            <a:ext cx="11875141" cy="1043003"/>
          </a:xfrm>
        </p:spPr>
        <p:txBody>
          <a:bodyPr anchor="t">
            <a:noAutofit/>
          </a:bodyPr>
          <a:lstStyle/>
          <a:p>
            <a:pPr>
              <a:lnSpc>
                <a:spcPct val="100000"/>
              </a:lnSpc>
            </a:pPr>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PURPOSE OF THIS STUDY</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551221" y="1365934"/>
            <a:ext cx="13578199" cy="4110248"/>
          </a:xfrm>
        </p:spPr>
        <p:txBody>
          <a:bodyPr anchor="ctr">
            <a:normAutofit/>
          </a:bodyPr>
          <a:lstStyle/>
          <a:p>
            <a:pPr>
              <a:buFont typeface="Wingdings"/>
              <a:buChar char="§"/>
            </a:pPr>
            <a:r>
              <a:rPr lang="en-US" sz="2880" dirty="0">
                <a:latin typeface="Lucida Bright" panose="02040602050505020304" pitchFamily="18" charset="77"/>
                <a:ea typeface="Noto Sans SC Regular" panose="020B0500000000000000" pitchFamily="34" charset="-128"/>
                <a:cs typeface="+mn-lt"/>
              </a:rPr>
              <a:t>To examine the effectiveness of a multi-recess school intervention on chronic stress patterns in elementary children compared to children receiving standard recess time  </a:t>
            </a:r>
          </a:p>
        </p:txBody>
      </p:sp>
      <p:pic>
        <p:nvPicPr>
          <p:cNvPr id="1026" name="Picture 2" descr="New Approaches in the Classroom - Catechist's Journey">
            <a:extLst>
              <a:ext uri="{FF2B5EF4-FFF2-40B4-BE49-F238E27FC236}">
                <a16:creationId xmlns:a16="http://schemas.microsoft.com/office/drawing/2014/main" id="{A11CCA67-C946-1B4D-BB80-95279C127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5024" y="6069389"/>
            <a:ext cx="3240316" cy="2160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ids playing at recess Stock Video Footage - 4K and HD Video Clips |  Shutterstock">
            <a:extLst>
              <a:ext uri="{FF2B5EF4-FFF2-40B4-BE49-F238E27FC236}">
                <a16:creationId xmlns:a16="http://schemas.microsoft.com/office/drawing/2014/main" id="{3ED233C2-C51F-3140-9462-CACB482D9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041" y="6071928"/>
            <a:ext cx="3840374" cy="21602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ips To Keep You and Your Kids Safe While Playing In A Playground">
            <a:extLst>
              <a:ext uri="{FF2B5EF4-FFF2-40B4-BE49-F238E27FC236}">
                <a16:creationId xmlns:a16="http://schemas.microsoft.com/office/drawing/2014/main" id="{3E768487-9F3D-1D4C-A631-3B7C493CD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71928"/>
            <a:ext cx="3990109" cy="2157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itive classroom interactions vital to pre-K learning | Vanderbilt  University">
            <a:extLst>
              <a:ext uri="{FF2B5EF4-FFF2-40B4-BE49-F238E27FC236}">
                <a16:creationId xmlns:a16="http://schemas.microsoft.com/office/drawing/2014/main" id="{E0693818-F158-EF47-8B9F-89F9542A1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219" y="6071928"/>
            <a:ext cx="4264319" cy="215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718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69A0-71E4-4935-81AB-6BAD06D32129}"/>
              </a:ext>
            </a:extLst>
          </p:cNvPr>
          <p:cNvSpPr>
            <a:spLocks noGrp="1"/>
          </p:cNvSpPr>
          <p:nvPr>
            <p:ph type="title"/>
          </p:nvPr>
        </p:nvSpPr>
        <p:spPr/>
        <p:txBody>
          <a:bodyPr/>
          <a:lstStyle/>
          <a:p>
            <a:r>
              <a:rPr lang="en-US" b="1" dirty="0">
                <a:solidFill>
                  <a:srgbClr val="7030A0"/>
                </a:solidFill>
              </a:rPr>
              <a:t>Symposium Speakers and Schedule</a:t>
            </a:r>
          </a:p>
        </p:txBody>
      </p:sp>
      <p:sp>
        <p:nvSpPr>
          <p:cNvPr id="5" name="Content Placeholder 4">
            <a:extLst>
              <a:ext uri="{FF2B5EF4-FFF2-40B4-BE49-F238E27FC236}">
                <a16:creationId xmlns:a16="http://schemas.microsoft.com/office/drawing/2014/main" id="{6EF14C46-1258-49C7-BD33-B774F9A8B84F}"/>
              </a:ext>
            </a:extLst>
          </p:cNvPr>
          <p:cNvSpPr>
            <a:spLocks noGrp="1"/>
          </p:cNvSpPr>
          <p:nvPr>
            <p:ph idx="1"/>
          </p:nvPr>
        </p:nvSpPr>
        <p:spPr>
          <a:xfrm>
            <a:off x="505327" y="1920242"/>
            <a:ext cx="13860378" cy="5106200"/>
          </a:xfrm>
        </p:spPr>
        <p:txBody>
          <a:bodyPr>
            <a:normAutofit fontScale="85000" lnSpcReduction="10000"/>
          </a:bodyPr>
          <a:lstStyle/>
          <a:p>
            <a:r>
              <a:rPr lang="en-US" sz="4000" dirty="0"/>
              <a:t>Dr. Dave Farbo – Cook Children’s Hospital</a:t>
            </a:r>
          </a:p>
          <a:p>
            <a:pPr lvl="1"/>
            <a:r>
              <a:rPr lang="en-US" sz="3200" i="1" dirty="0"/>
              <a:t>The power of outdoor, unstructured play on decreasing obesity rates and increasing physical activity in elementary aged children </a:t>
            </a:r>
            <a:endParaRPr lang="en-US" sz="3200" dirty="0"/>
          </a:p>
          <a:p>
            <a:r>
              <a:rPr lang="en-US" sz="4000" dirty="0"/>
              <a:t>Kate Webb – PhD in Health Sciences Program</a:t>
            </a:r>
          </a:p>
          <a:p>
            <a:pPr lvl="1"/>
            <a:r>
              <a:rPr lang="en-US" sz="3200" i="1" dirty="0"/>
              <a:t>The impact of multiple recesses on limb-movement patterns to strengthen cognition </a:t>
            </a:r>
          </a:p>
          <a:p>
            <a:r>
              <a:rPr lang="en-US" sz="4000" dirty="0"/>
              <a:t>Daryl Campbell-Pierre – PhD in Health Sciences Program</a:t>
            </a:r>
          </a:p>
          <a:p>
            <a:pPr lvl="1"/>
            <a:r>
              <a:rPr lang="en-US" sz="3200" i="1" dirty="0" err="1"/>
              <a:t>Körperkoordinationstest</a:t>
            </a:r>
            <a:r>
              <a:rPr lang="en-US" sz="3200" i="1" dirty="0"/>
              <a:t> fur Kinder (KTK): Assessing motor coordination differences in children receiving varying minutes of recess daily</a:t>
            </a:r>
          </a:p>
          <a:p>
            <a:r>
              <a:rPr lang="en-US" sz="4000" dirty="0"/>
              <a:t>Dr. Debbie Rhea - The TCU </a:t>
            </a:r>
            <a:r>
              <a:rPr lang="en-US" sz="4000" dirty="0" err="1"/>
              <a:t>LiiNK</a:t>
            </a:r>
            <a:r>
              <a:rPr lang="en-US" sz="4000" dirty="0"/>
              <a:t> Project Creator &amp; Director</a:t>
            </a:r>
          </a:p>
          <a:p>
            <a:pPr lvl="1"/>
            <a:r>
              <a:rPr lang="en-US" sz="2900" i="1" dirty="0"/>
              <a:t>The impact of unstructured, outdoor play on stress levels in children </a:t>
            </a:r>
          </a:p>
          <a:p>
            <a:endParaRPr lang="en-US" sz="4000" dirty="0"/>
          </a:p>
          <a:p>
            <a:pPr lvl="1"/>
            <a:endParaRPr lang="en-US" sz="3400" dirty="0"/>
          </a:p>
        </p:txBody>
      </p:sp>
    </p:spTree>
    <p:extLst>
      <p:ext uri="{BB962C8B-B14F-4D97-AF65-F5344CB8AC3E}">
        <p14:creationId xmlns:p14="http://schemas.microsoft.com/office/powerpoint/2010/main" val="10867525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90E05F-8F4F-4233-BA33-B71FD9F91D79}"/>
              </a:ext>
            </a:extLst>
          </p:cNvPr>
          <p:cNvSpPr>
            <a:spLocks noGrp="1"/>
          </p:cNvSpPr>
          <p:nvPr>
            <p:ph type="title"/>
          </p:nvPr>
        </p:nvSpPr>
        <p:spPr/>
        <p:txBody>
          <a:bodyPr anchor="t">
            <a:noAutofit/>
          </a:bodyPr>
          <a:lstStyle/>
          <a:p>
            <a:r>
              <a:rPr lang="en-US" sz="4400" b="1" dirty="0">
                <a:solidFill>
                  <a:srgbClr val="7030A0"/>
                </a:solidFill>
                <a:latin typeface="Noto Sans SC Bold" panose="020B0800000000000000" pitchFamily="34" charset="-128"/>
                <a:ea typeface="Noto Sans SC Bold" panose="020B0800000000000000" pitchFamily="34" charset="-128"/>
              </a:rPr>
              <a:t>RESEARCH QUESTION </a:t>
            </a:r>
            <a:br>
              <a:rPr lang="en-US" sz="4400" b="1" dirty="0">
                <a:solidFill>
                  <a:srgbClr val="FFFFFF"/>
                </a:solidFill>
                <a:latin typeface="Noto Sans SC Bold" panose="020B0800000000000000" pitchFamily="34" charset="-128"/>
                <a:ea typeface="Noto Sans SC Bold" panose="020B0800000000000000" pitchFamily="34" charset="-128"/>
              </a:rPr>
            </a:br>
            <a:r>
              <a:rPr lang="en-US" sz="4400" b="1" dirty="0">
                <a:solidFill>
                  <a:srgbClr val="7030A0"/>
                </a:solidFill>
                <a:latin typeface="Noto Sans SC Bold" panose="020B0800000000000000" pitchFamily="34" charset="-128"/>
                <a:ea typeface="Noto Sans SC Bold" panose="020B0800000000000000" pitchFamily="34" charset="-128"/>
              </a:rPr>
              <a:t>&amp; HYPOTHESES</a:t>
            </a:r>
            <a:endParaRPr lang="en-US" sz="4400" dirty="0">
              <a:solidFill>
                <a:srgbClr val="7030A0"/>
              </a:solidFill>
            </a:endParaRP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731520" y="2438400"/>
            <a:ext cx="13167360" cy="3998598"/>
          </a:xfrm>
        </p:spPr>
        <p:txBody>
          <a:bodyPr anchor="t">
            <a:noAutofit/>
          </a:bodyPr>
          <a:lstStyle/>
          <a:p>
            <a:pPr marL="0" indent="0" algn="ctr">
              <a:spcBef>
                <a:spcPts val="0"/>
              </a:spcBef>
              <a:buNone/>
            </a:pPr>
            <a:r>
              <a:rPr lang="en-US" sz="2880" b="1" dirty="0">
                <a:latin typeface="Lucida Bright" panose="02040602050505020304" pitchFamily="18" charset="77"/>
                <a:ea typeface="Noto Sans SC Regular" panose="020B0500000000000000" pitchFamily="34" charset="-128"/>
              </a:rPr>
              <a:t>Research Question</a:t>
            </a:r>
            <a:r>
              <a:rPr lang="en-US" sz="2880" dirty="0">
                <a:latin typeface="Lucida Bright" panose="02040602050505020304" pitchFamily="18" charset="77"/>
                <a:ea typeface="Noto Sans SC Regular" panose="020B0500000000000000" pitchFamily="34" charset="-128"/>
              </a:rPr>
              <a:t>: Are there chronic stress differences in children with varying amounts of daily, outdoor, unstructured play?</a:t>
            </a:r>
          </a:p>
          <a:p>
            <a:pPr marL="0" indent="0" algn="ctr">
              <a:spcBef>
                <a:spcPts val="0"/>
              </a:spcBef>
              <a:buNone/>
            </a:pPr>
            <a:endParaRPr lang="en-US" sz="2880" b="1" dirty="0">
              <a:latin typeface="Lucida Bright" panose="02040602050505020304" pitchFamily="18" charset="77"/>
              <a:ea typeface="Noto Sans SC Regular" panose="020B0500000000000000" pitchFamily="34" charset="-128"/>
            </a:endParaRPr>
          </a:p>
          <a:p>
            <a:pPr marL="0" indent="0" algn="ctr">
              <a:spcBef>
                <a:spcPts val="0"/>
              </a:spcBef>
              <a:buNone/>
            </a:pPr>
            <a:r>
              <a:rPr lang="en-US" sz="2880" b="1" dirty="0">
                <a:latin typeface="Lucida Bright" panose="02040602050505020304" pitchFamily="18" charset="77"/>
                <a:ea typeface="Noto Sans SC Regular" panose="020B0500000000000000" pitchFamily="34" charset="-128"/>
              </a:rPr>
              <a:t>H</a:t>
            </a:r>
            <a:r>
              <a:rPr lang="en-US" sz="2880" b="1" baseline="-25000" dirty="0">
                <a:latin typeface="Lucida Bright" panose="02040602050505020304" pitchFamily="18" charset="77"/>
                <a:ea typeface="Noto Sans SC Regular" panose="020B0500000000000000" pitchFamily="34" charset="-128"/>
              </a:rPr>
              <a:t>1</a:t>
            </a:r>
            <a:r>
              <a:rPr lang="en-US" sz="2880" dirty="0">
                <a:latin typeface="Lucida Bright" panose="02040602050505020304" pitchFamily="18" charset="77"/>
                <a:ea typeface="Noto Sans SC Regular" panose="020B0500000000000000" pitchFamily="34" charset="-128"/>
              </a:rPr>
              <a:t>: Intervention school children will show significantly lower levels of chronic stress than the control group. </a:t>
            </a:r>
          </a:p>
          <a:p>
            <a:pPr marL="0" indent="0" algn="ctr">
              <a:spcBef>
                <a:spcPts val="0"/>
              </a:spcBef>
              <a:buNone/>
            </a:pPr>
            <a:endParaRPr lang="en-US" sz="2880" b="1" dirty="0">
              <a:latin typeface="Lucida Bright" panose="02040602050505020304" pitchFamily="18" charset="77"/>
              <a:ea typeface="Noto Sans SC Regular" panose="020B0500000000000000" pitchFamily="34" charset="-128"/>
            </a:endParaRPr>
          </a:p>
          <a:p>
            <a:pPr marL="0" indent="0" algn="ctr">
              <a:spcBef>
                <a:spcPts val="0"/>
              </a:spcBef>
              <a:buNone/>
            </a:pPr>
            <a:r>
              <a:rPr lang="en-US" sz="2880" b="1" dirty="0">
                <a:latin typeface="Lucida Bright" panose="02040602050505020304" pitchFamily="18" charset="77"/>
                <a:ea typeface="Noto Sans SC Regular" panose="020B0500000000000000" pitchFamily="34" charset="-128"/>
              </a:rPr>
              <a:t>H</a:t>
            </a:r>
            <a:r>
              <a:rPr lang="en-US" sz="2880" b="1" baseline="-25000" dirty="0">
                <a:latin typeface="Lucida Bright" panose="02040602050505020304" pitchFamily="18" charset="77"/>
                <a:ea typeface="Noto Sans SC Regular" panose="020B0500000000000000" pitchFamily="34" charset="-128"/>
              </a:rPr>
              <a:t>2</a:t>
            </a:r>
            <a:r>
              <a:rPr lang="en-US" sz="2880" dirty="0">
                <a:latin typeface="Lucida Bright" panose="02040602050505020304" pitchFamily="18" charset="77"/>
                <a:ea typeface="Noto Sans SC Regular" panose="020B0500000000000000" pitchFamily="34" charset="-128"/>
              </a:rPr>
              <a:t>: Chronic stress levels will not differ within groups by gender. </a:t>
            </a:r>
          </a:p>
          <a:p>
            <a:pPr marL="0" indent="0" algn="ctr">
              <a:spcBef>
                <a:spcPts val="0"/>
              </a:spcBef>
              <a:buNone/>
            </a:pPr>
            <a:endParaRPr lang="en-US" sz="2880" dirty="0">
              <a:latin typeface="Lucida Bright" panose="02040602050505020304" pitchFamily="18" charset="77"/>
              <a:ea typeface="Noto Sans SC Regular" panose="020B0500000000000000" pitchFamily="34" charset="-128"/>
            </a:endParaRPr>
          </a:p>
          <a:p>
            <a:pPr marL="0" indent="0" algn="ctr">
              <a:spcBef>
                <a:spcPts val="0"/>
              </a:spcBef>
              <a:buNone/>
            </a:pPr>
            <a:endParaRPr lang="en-US" sz="2880" dirty="0">
              <a:latin typeface="Lucida Bright" panose="02040602050505020304" pitchFamily="18" charset="77"/>
              <a:ea typeface="Noto Sans SC Regular" panose="020B0500000000000000" pitchFamily="34" charset="-128"/>
            </a:endParaRPr>
          </a:p>
        </p:txBody>
      </p:sp>
      <p:pic>
        <p:nvPicPr>
          <p:cNvPr id="9" name="Picture 3">
            <a:extLst>
              <a:ext uri="{FF2B5EF4-FFF2-40B4-BE49-F238E27FC236}">
                <a16:creationId xmlns:a16="http://schemas.microsoft.com/office/drawing/2014/main" id="{59245839-44C8-4767-BE58-E2AF78613E72}"/>
              </a:ext>
            </a:extLst>
          </p:cNvPr>
          <p:cNvPicPr>
            <a:picLocks noChangeAspect="1"/>
          </p:cNvPicPr>
          <p:nvPr/>
        </p:nvPicPr>
        <p:blipFill>
          <a:blip r:embed="rId2">
            <a:extLst>
              <a:ext uri="{28A0092B-C50C-407E-A947-70E740481C1C}">
                <a14:useLocalDpi xmlns:a14="http://schemas.microsoft.com/office/drawing/2010/main" val="0"/>
              </a:ext>
            </a:extLst>
          </a:blip>
          <a:srcRect l="24689" t="14180" r="24068" b="19138"/>
          <a:stretch>
            <a:fillRect/>
          </a:stretch>
        </p:blipFill>
        <p:spPr bwMode="auto">
          <a:xfrm>
            <a:off x="12895912" y="6808125"/>
            <a:ext cx="1264832" cy="117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04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375138" y="141998"/>
            <a:ext cx="4467316" cy="877910"/>
          </a:xfrm>
        </p:spPr>
        <p:txBody>
          <a:bodyPr anchor="t">
            <a:normAutofit fontScale="90000"/>
          </a:bodyPr>
          <a:lstStyle/>
          <a:p>
            <a:r>
              <a:rPr lang="en-US" sz="6000" b="1" dirty="0">
                <a:solidFill>
                  <a:srgbClr val="7030A0"/>
                </a:solidFill>
                <a:ea typeface="Noto Sans SC Bold" panose="020B0800000000000000" pitchFamily="34" charset="-128"/>
              </a:rPr>
              <a:t>PARTICIPANTS</a:t>
            </a:r>
            <a:br>
              <a:rPr lang="en-US" sz="4400" b="1" dirty="0">
                <a:solidFill>
                  <a:srgbClr val="7030A0"/>
                </a:solidFill>
                <a:latin typeface="+mn-lt"/>
                <a:ea typeface="Noto Sans SC Regular" panose="020B0500000000000000" pitchFamily="34" charset="-128"/>
              </a:rPr>
            </a:br>
            <a:endParaRPr lang="en-US" sz="4400" b="1" dirty="0">
              <a:latin typeface="Lucida Bright" panose="02040602050505020304" pitchFamily="18" charset="77"/>
              <a:ea typeface="Noto Sans SC Regular" panose="020B0500000000000000" pitchFamily="34" charset="-128"/>
            </a:endParaRP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375138" y="1301262"/>
            <a:ext cx="9331570" cy="5809696"/>
          </a:xfrm>
        </p:spPr>
        <p:txBody>
          <a:bodyPr numCol="1" anchor="t">
            <a:noAutofit/>
          </a:bodyPr>
          <a:lstStyle/>
          <a:p>
            <a:pPr marL="0" indent="0">
              <a:buNone/>
            </a:pPr>
            <a:r>
              <a:rPr lang="en-US" sz="3200" b="1" dirty="0">
                <a:latin typeface="Lucida Bright" panose="02040602050505020304" pitchFamily="18" charset="77"/>
                <a:ea typeface="Noto Sans SC Regular" panose="020B0500000000000000" pitchFamily="34" charset="-128"/>
              </a:rPr>
              <a:t>4th grade children from the same school district:</a:t>
            </a:r>
            <a:endParaRPr lang="en-US" sz="2880" i="1" dirty="0">
              <a:latin typeface="Lucida Bright" panose="02040602050505020304" pitchFamily="18" charset="77"/>
              <a:ea typeface="Noto Sans SC Regular" panose="020B0500000000000000" pitchFamily="34" charset="-128"/>
            </a:endParaRPr>
          </a:p>
          <a:p>
            <a:pPr marL="0" indent="0">
              <a:buNone/>
            </a:pPr>
            <a:r>
              <a:rPr lang="en-US" sz="2880" i="1" dirty="0">
                <a:latin typeface="Lucida Bright" panose="02040602050505020304" pitchFamily="18" charset="77"/>
                <a:ea typeface="Noto Sans SC Regular" panose="020B0500000000000000" pitchFamily="34" charset="-128"/>
              </a:rPr>
              <a:t>Intervention </a:t>
            </a:r>
          </a:p>
          <a:p>
            <a:r>
              <a:rPr lang="en-US" sz="2880" dirty="0">
                <a:latin typeface="Lucida Bright" panose="02040602050505020304" pitchFamily="18" charset="77"/>
                <a:ea typeface="Noto Sans SC Regular" panose="020B0500000000000000" pitchFamily="34" charset="-128"/>
              </a:rPr>
              <a:t>3 schools</a:t>
            </a:r>
          </a:p>
          <a:p>
            <a:r>
              <a:rPr lang="en-US" sz="2880" dirty="0">
                <a:latin typeface="Lucida Bright" panose="02040602050505020304" pitchFamily="18" charset="77"/>
                <a:ea typeface="Noto Sans SC Regular" panose="020B0500000000000000" pitchFamily="34" charset="-128"/>
              </a:rPr>
              <a:t>45 minutes of recess daily + PE class</a:t>
            </a:r>
          </a:p>
          <a:p>
            <a:r>
              <a:rPr lang="en-US" sz="2880" dirty="0">
                <a:latin typeface="Lucida Bright" panose="02040602050505020304" pitchFamily="18" charset="77"/>
                <a:ea typeface="Noto Sans SC Regular" panose="020B0500000000000000" pitchFamily="34" charset="-128"/>
              </a:rPr>
              <a:t>Daily 15-minute Positive Action character development lesson</a:t>
            </a:r>
          </a:p>
          <a:p>
            <a:pPr marL="0" indent="0">
              <a:buNone/>
            </a:pPr>
            <a:r>
              <a:rPr lang="en-US" sz="2880" i="1" dirty="0">
                <a:latin typeface="Lucida Bright" panose="02040602050505020304" pitchFamily="18" charset="77"/>
                <a:ea typeface="Noto Sans SC Regular" panose="020B0500000000000000" pitchFamily="34" charset="-128"/>
              </a:rPr>
              <a:t>Control </a:t>
            </a:r>
            <a:endParaRPr lang="en-US" sz="2880" b="1" i="1" dirty="0">
              <a:latin typeface="Lucida Bright" panose="02040602050505020304" pitchFamily="18" charset="77"/>
              <a:ea typeface="Noto Sans SC Regular" panose="020B0500000000000000" pitchFamily="34" charset="-128"/>
            </a:endParaRPr>
          </a:p>
          <a:p>
            <a:r>
              <a:rPr lang="en-US" sz="2880" dirty="0">
                <a:latin typeface="Lucida Bright" panose="02040602050505020304" pitchFamily="18" charset="77"/>
                <a:ea typeface="Noto Sans SC Regular" panose="020B0500000000000000" pitchFamily="34" charset="-128"/>
              </a:rPr>
              <a:t>3 Schools</a:t>
            </a:r>
          </a:p>
          <a:p>
            <a:r>
              <a:rPr lang="en-US" sz="2880" dirty="0">
                <a:latin typeface="Lucida Bright" panose="02040602050505020304" pitchFamily="18" charset="77"/>
                <a:ea typeface="Noto Sans SC Regular" panose="020B0500000000000000" pitchFamily="34" charset="-128"/>
              </a:rPr>
              <a:t>30 minutes of recess daily + PE class</a:t>
            </a:r>
          </a:p>
          <a:p>
            <a:r>
              <a:rPr lang="en-US" sz="2880" dirty="0">
                <a:latin typeface="Lucida Bright" panose="02040602050505020304" pitchFamily="18" charset="77"/>
                <a:ea typeface="Noto Sans SC Regular" panose="020B0500000000000000" pitchFamily="34" charset="-128"/>
              </a:rPr>
              <a:t>No character development lessons</a:t>
            </a:r>
          </a:p>
        </p:txBody>
      </p:sp>
      <p:pic>
        <p:nvPicPr>
          <p:cNvPr id="2050" name="Picture 2" descr="Is Your Child Struggling in School? Talk to Your Pediatrician - The New  York Times">
            <a:extLst>
              <a:ext uri="{FF2B5EF4-FFF2-40B4-BE49-F238E27FC236}">
                <a16:creationId xmlns:a16="http://schemas.microsoft.com/office/drawing/2014/main" id="{EE8FFA36-AA0E-F449-7790-FF1E0522D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0720" y="580953"/>
            <a:ext cx="4467316" cy="29782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rents Don't Like Remote Learning, but Some Want It As Cases Surge">
            <a:extLst>
              <a:ext uri="{FF2B5EF4-FFF2-40B4-BE49-F238E27FC236}">
                <a16:creationId xmlns:a16="http://schemas.microsoft.com/office/drawing/2014/main" id="{55F8604A-9320-81A6-7E08-0B42DB9DF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0720" y="3675549"/>
            <a:ext cx="4467316" cy="335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10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551216" y="223183"/>
            <a:ext cx="11875141" cy="1693736"/>
          </a:xfrm>
        </p:spPr>
        <p:txBody>
          <a:bodyPr anchor="b">
            <a:normAutofit/>
          </a:bodyPr>
          <a:lstStyle/>
          <a:p>
            <a:pPr>
              <a:lnSpc>
                <a:spcPct val="100000"/>
              </a:lnSpc>
            </a:pPr>
            <a:r>
              <a:rPr lang="en-US" sz="4800" b="1" dirty="0">
                <a:solidFill>
                  <a:srgbClr val="7030A0"/>
                </a:solidFill>
                <a:ea typeface="Noto Sans SC Bold" panose="020B0800000000000000" pitchFamily="34" charset="-128"/>
                <a:cs typeface="Calibri" panose="020F0502020204030204" pitchFamily="34" charset="0"/>
              </a:rPr>
              <a:t>MEASURE:</a:t>
            </a:r>
            <a:br>
              <a:rPr lang="en-US" sz="4320" b="1" dirty="0">
                <a:solidFill>
                  <a:srgbClr val="7030A0"/>
                </a:solidFill>
                <a:ea typeface="Noto Sans SC Bold" panose="020B0800000000000000" pitchFamily="34" charset="-128"/>
              </a:rPr>
            </a:br>
            <a:r>
              <a:rPr lang="en-US" sz="4320" b="1" dirty="0">
                <a:solidFill>
                  <a:srgbClr val="7030A0"/>
                </a:solidFill>
                <a:ea typeface="Noto Sans SC Bold" panose="020B0800000000000000" pitchFamily="34" charset="-128"/>
              </a:rPr>
              <a:t>DEMOGRAPHIC INFORMATION</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1153383" y="2365589"/>
            <a:ext cx="12594890" cy="4164166"/>
          </a:xfrm>
        </p:spPr>
        <p:txBody>
          <a:bodyPr anchor="ctr">
            <a:normAutofit fontScale="92500" lnSpcReduction="10000"/>
          </a:bodyPr>
          <a:lstStyle/>
          <a:p>
            <a:r>
              <a:rPr lang="en-US" sz="2880" dirty="0">
                <a:latin typeface="Lucida Bright" panose="02040602050505020304" pitchFamily="18" charset="77"/>
                <a:ea typeface="Noto Sans SC Regular" panose="020B0500000000000000" pitchFamily="34" charset="-128"/>
              </a:rPr>
              <a:t>Name</a:t>
            </a:r>
          </a:p>
          <a:p>
            <a:r>
              <a:rPr lang="en-US" sz="2880" dirty="0">
                <a:latin typeface="Lucida Bright" panose="02040602050505020304" pitchFamily="18" charset="77"/>
                <a:ea typeface="Noto Sans SC Regular" panose="020B0500000000000000" pitchFamily="34" charset="-128"/>
              </a:rPr>
              <a:t>Date of Birth</a:t>
            </a:r>
          </a:p>
          <a:p>
            <a:r>
              <a:rPr lang="en-US" sz="2880" dirty="0">
                <a:latin typeface="Lucida Bright" panose="02040602050505020304" pitchFamily="18" charset="77"/>
                <a:ea typeface="Noto Sans SC Regular" panose="020B0500000000000000" pitchFamily="34" charset="-128"/>
              </a:rPr>
              <a:t>Gender</a:t>
            </a:r>
          </a:p>
          <a:p>
            <a:r>
              <a:rPr lang="en-US" sz="2880" dirty="0">
                <a:latin typeface="Lucida Bright" panose="02040602050505020304" pitchFamily="18" charset="77"/>
                <a:ea typeface="Noto Sans SC Regular" panose="020B0500000000000000" pitchFamily="34" charset="-128"/>
              </a:rPr>
              <a:t>Grade</a:t>
            </a:r>
          </a:p>
          <a:p>
            <a:r>
              <a:rPr lang="en-US" sz="2880" dirty="0">
                <a:latin typeface="Lucida Bright" panose="02040602050505020304" pitchFamily="18" charset="77"/>
                <a:ea typeface="Noto Sans SC Regular" panose="020B0500000000000000" pitchFamily="34" charset="-128"/>
              </a:rPr>
              <a:t>Homeroom</a:t>
            </a:r>
          </a:p>
          <a:p>
            <a:pPr marL="0" indent="0">
              <a:buNone/>
            </a:pPr>
            <a:endParaRPr lang="en-US" sz="2880" dirty="0">
              <a:latin typeface="Lucida Bright" panose="02040602050505020304" pitchFamily="18" charset="77"/>
              <a:ea typeface="Noto Sans SC Regular" panose="020B0500000000000000" pitchFamily="34" charset="-128"/>
            </a:endParaRPr>
          </a:p>
          <a:p>
            <a:pPr marL="0" indent="0">
              <a:buNone/>
            </a:pPr>
            <a:endParaRPr lang="en-US" sz="2880" dirty="0">
              <a:latin typeface="Lucida Bright" panose="02040602050505020304" pitchFamily="18" charset="77"/>
              <a:ea typeface="Noto Sans SC Regular" panose="020B0500000000000000" pitchFamily="34" charset="-128"/>
            </a:endParaRPr>
          </a:p>
          <a:p>
            <a:pPr marL="0" indent="0" algn="ctr">
              <a:buNone/>
            </a:pPr>
            <a:r>
              <a:rPr lang="en-US" sz="2880" dirty="0">
                <a:latin typeface="Lucida Bright" panose="02040602050505020304" pitchFamily="18" charset="77"/>
                <a:ea typeface="Noto Sans SC Regular" panose="020B0500000000000000" pitchFamily="34" charset="-128"/>
              </a:rPr>
              <a:t>** This information was used to create a deidentified profile attached to their ID#, as well as locate each child on the day of data collection.</a:t>
            </a:r>
          </a:p>
        </p:txBody>
      </p:sp>
    </p:spTree>
    <p:extLst>
      <p:ext uri="{BB962C8B-B14F-4D97-AF65-F5344CB8AC3E}">
        <p14:creationId xmlns:p14="http://schemas.microsoft.com/office/powerpoint/2010/main" val="14300265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551221" y="673565"/>
            <a:ext cx="11875141" cy="1240403"/>
          </a:xfrm>
        </p:spPr>
        <p:txBody>
          <a:bodyPr>
            <a:noAutofit/>
          </a:bodyPr>
          <a:lstStyle/>
          <a:p>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MEASURE:</a:t>
            </a:r>
            <a:b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br>
            <a:r>
              <a:rPr lang="en-US" sz="4320" b="1" dirty="0">
                <a:solidFill>
                  <a:srgbClr val="7030A0"/>
                </a:solidFill>
                <a:latin typeface="Noto Sans SC Bold" panose="020B0800000000000000" pitchFamily="34" charset="-128"/>
                <a:ea typeface="Noto Sans SC Bold" panose="020B0800000000000000" pitchFamily="34" charset="-128"/>
              </a:rPr>
              <a:t>HAIR CORTISOL CONCENTRATION</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1196168" y="2590483"/>
            <a:ext cx="8536193" cy="4466534"/>
          </a:xfrm>
        </p:spPr>
        <p:txBody>
          <a:bodyPr anchor="ctr">
            <a:normAutofit lnSpcReduction="10000"/>
          </a:bodyPr>
          <a:lstStyle/>
          <a:p>
            <a:r>
              <a:rPr lang="en-US" sz="2800" b="1" dirty="0">
                <a:latin typeface="Lucida Bright" panose="02040602050505020304" pitchFamily="18" charset="77"/>
                <a:ea typeface="Noto Sans SC Regular" panose="020B0500000000000000" pitchFamily="34" charset="-128"/>
              </a:rPr>
              <a:t>1 cm of hair growth ~ 1 month cortisol</a:t>
            </a:r>
          </a:p>
          <a:p>
            <a:r>
              <a:rPr lang="en-US" sz="2800" b="1" dirty="0">
                <a:latin typeface="Lucida Bright" panose="02040602050505020304" pitchFamily="18" charset="77"/>
                <a:ea typeface="Noto Sans SC Regular" panose="020B0500000000000000" pitchFamily="34" charset="-128"/>
              </a:rPr>
              <a:t>3+ months is considered chronic concentration </a:t>
            </a:r>
          </a:p>
          <a:p>
            <a:pPr lvl="1"/>
            <a:r>
              <a:rPr lang="en-US" sz="2800" b="1" dirty="0">
                <a:latin typeface="Lucida Bright" panose="02040602050505020304" pitchFamily="18" charset="77"/>
                <a:ea typeface="Noto Sans SC Regular" panose="020B0500000000000000" pitchFamily="34" charset="-128"/>
              </a:rPr>
              <a:t>3 cm from the scalp</a:t>
            </a:r>
          </a:p>
          <a:p>
            <a:pPr lvl="1"/>
            <a:r>
              <a:rPr lang="en-US" sz="2800" b="1" dirty="0">
                <a:latin typeface="Lucida Bright" panose="02040602050505020304" pitchFamily="18" charset="77"/>
                <a:ea typeface="Noto Sans SC Regular" panose="020B0500000000000000" pitchFamily="34" charset="-128"/>
              </a:rPr>
              <a:t>Sample around ½ width of a pencil eraser</a:t>
            </a:r>
          </a:p>
          <a:p>
            <a:r>
              <a:rPr lang="en-US" sz="2800" b="1" dirty="0">
                <a:latin typeface="Lucida Bright" panose="02040602050505020304" pitchFamily="18" charset="77"/>
                <a:ea typeface="Noto Sans SC Regular" panose="020B0500000000000000" pitchFamily="34" charset="-128"/>
              </a:rPr>
              <a:t>Hidden area on the scalp</a:t>
            </a:r>
          </a:p>
          <a:p>
            <a:pPr lvl="1"/>
            <a:r>
              <a:rPr lang="en-US" sz="2800" b="1" dirty="0">
                <a:latin typeface="Lucida Bright" panose="02040602050505020304" pitchFamily="18" charset="77"/>
                <a:ea typeface="Noto Sans SC Regular" panose="020B0500000000000000" pitchFamily="34" charset="-128"/>
              </a:rPr>
              <a:t>Unnoticeable</a:t>
            </a:r>
          </a:p>
          <a:p>
            <a:pPr lvl="1"/>
            <a:r>
              <a:rPr lang="en-US" sz="2800" b="1" dirty="0">
                <a:latin typeface="Lucida Bright" panose="02040602050505020304" pitchFamily="18" charset="77"/>
                <a:ea typeface="Noto Sans SC Regular" panose="020B0500000000000000" pitchFamily="34" charset="-128"/>
              </a:rPr>
              <a:t>Limited from sun exposure</a:t>
            </a:r>
          </a:p>
        </p:txBody>
      </p:sp>
    </p:spTree>
    <p:extLst>
      <p:ext uri="{BB962C8B-B14F-4D97-AF65-F5344CB8AC3E}">
        <p14:creationId xmlns:p14="http://schemas.microsoft.com/office/powerpoint/2010/main" val="629805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551215" y="463779"/>
            <a:ext cx="13027620" cy="1403131"/>
          </a:xfrm>
        </p:spPr>
        <p:txBody>
          <a:bodyPr anchor="b">
            <a:noAutofit/>
          </a:bodyPr>
          <a:lstStyle/>
          <a:p>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PROCEDURES: </a:t>
            </a:r>
            <a:b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br>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PARTICIPANT RECRUITMENT &amp; DEMOGRAPHICS</a:t>
            </a:r>
          </a:p>
        </p:txBody>
      </p:sp>
      <p:sp>
        <p:nvSpPr>
          <p:cNvPr id="9" name="Content Placeholder 2">
            <a:extLst>
              <a:ext uri="{FF2B5EF4-FFF2-40B4-BE49-F238E27FC236}">
                <a16:creationId xmlns:a16="http://schemas.microsoft.com/office/drawing/2014/main" id="{4006C5C6-04E3-3C76-1431-308E39485A68}"/>
              </a:ext>
            </a:extLst>
          </p:cNvPr>
          <p:cNvSpPr txBox="1">
            <a:spLocks/>
          </p:cNvSpPr>
          <p:nvPr/>
        </p:nvSpPr>
        <p:spPr>
          <a:xfrm>
            <a:off x="895793" y="2131597"/>
            <a:ext cx="12838810" cy="4902249"/>
          </a:xfrm>
          <a:prstGeom prst="rect">
            <a:avLst/>
          </a:prstGeom>
        </p:spPr>
        <p:txBody>
          <a:bodyPr vert="horz" lIns="109728" tIns="54864" rIns="109728" bIns="54864" numCol="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640" i="1" dirty="0">
                <a:latin typeface="Lucida Bright" panose="02040602050505020304" pitchFamily="18" charset="77"/>
                <a:ea typeface="Noto Sans Bassa Vah" panose="020B0502040504020204" pitchFamily="34" charset="0"/>
                <a:cs typeface="Noto Sans Myanmar" panose="020B0502040504020204" pitchFamily="34" charset="0"/>
              </a:rPr>
              <a:t>Recruitment:</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IRB approval</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School awareness of possible participation</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Informed parental consent</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Informed participant assent</a:t>
            </a:r>
            <a:endParaRPr lang="en-US" sz="2640" i="1" dirty="0">
              <a:latin typeface="Lucida Bright" panose="02040602050505020304" pitchFamily="18" charset="77"/>
              <a:ea typeface="Noto Sans Bassa Vah" panose="020B0502040504020204" pitchFamily="34" charset="0"/>
              <a:cs typeface="Noto Sans Myanmar" panose="020B0502040504020204" pitchFamily="34" charset="0"/>
            </a:endParaRPr>
          </a:p>
          <a:p>
            <a:pPr marL="0" indent="0">
              <a:lnSpc>
                <a:spcPct val="100000"/>
              </a:lnSpc>
              <a:buNone/>
            </a:pPr>
            <a:r>
              <a:rPr lang="en-US" sz="2640" i="1" dirty="0">
                <a:latin typeface="Lucida Bright" panose="02040602050505020304" pitchFamily="18" charset="77"/>
                <a:ea typeface="Noto Sans Bassa Vah" panose="020B0502040504020204" pitchFamily="34" charset="0"/>
                <a:cs typeface="Noto Sans Myanmar" panose="020B0502040504020204" pitchFamily="34" charset="0"/>
              </a:rPr>
              <a:t>Exclusion criteria: </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Incomplete participation, </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Hair shorter than 3cm in length, </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Absent day of collection</a:t>
            </a:r>
            <a:endParaRPr lang="en-US" sz="2640" i="1" dirty="0">
              <a:latin typeface="Lucida Bright" panose="02040602050505020304" pitchFamily="18" charset="77"/>
              <a:ea typeface="Noto Sans Bassa Vah" panose="020B0502040504020204" pitchFamily="34" charset="0"/>
              <a:cs typeface="Noto Sans Myanmar" panose="020B0502040504020204" pitchFamily="34" charset="0"/>
            </a:endParaRPr>
          </a:p>
          <a:p>
            <a:pPr marL="0" indent="0">
              <a:lnSpc>
                <a:spcPct val="100000"/>
              </a:lnSpc>
              <a:buNone/>
            </a:pPr>
            <a:r>
              <a:rPr lang="en-US" sz="2640" i="1" dirty="0">
                <a:latin typeface="Lucida Bright" panose="02040602050505020304" pitchFamily="18" charset="77"/>
                <a:ea typeface="Noto Sans Bassa Vah" panose="020B0502040504020204" pitchFamily="34" charset="0"/>
                <a:cs typeface="Noto Sans Myanmar" panose="020B0502040504020204" pitchFamily="34" charset="0"/>
              </a:rPr>
              <a:t>Participant demographics:</a:t>
            </a:r>
          </a:p>
          <a:p>
            <a:pPr>
              <a:lnSpc>
                <a:spcPct val="100000"/>
              </a:lnSpc>
              <a:buFont typeface="Wingdings" panose="05000000000000000000" pitchFamily="2" charset="2"/>
              <a:buChar char="§"/>
            </a:pPr>
            <a:r>
              <a:rPr lang="en-US" sz="2640" dirty="0">
                <a:latin typeface="Lucida Bright" panose="02040602050505020304" pitchFamily="18" charset="77"/>
                <a:ea typeface="Noto Sans Bassa Vah" panose="020B0502040504020204" pitchFamily="34" charset="0"/>
                <a:cs typeface="Noto Sans Myanmar" panose="020B0502040504020204" pitchFamily="34" charset="0"/>
              </a:rPr>
              <a:t>After enrollment, school secretaries released class lists to The LiiNK Project including name, date of birth, gender, grade, and homeroom</a:t>
            </a:r>
          </a:p>
        </p:txBody>
      </p:sp>
    </p:spTree>
    <p:extLst>
      <p:ext uri="{BB962C8B-B14F-4D97-AF65-F5344CB8AC3E}">
        <p14:creationId xmlns:p14="http://schemas.microsoft.com/office/powerpoint/2010/main" val="2918586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93548" y="13771"/>
            <a:ext cx="11875141" cy="1414213"/>
          </a:xfrm>
        </p:spPr>
        <p:txBody>
          <a:bodyPr>
            <a:noAutofit/>
          </a:bodyPr>
          <a:lstStyle/>
          <a:p>
            <a:pPr>
              <a:lnSpc>
                <a:spcPct val="100000"/>
              </a:lnSpc>
            </a:pPr>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PROCEDURES: </a:t>
            </a:r>
            <a:b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br>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HAIR CORTISOL CONCENTRATION </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330174" y="1427984"/>
            <a:ext cx="10007033" cy="5777048"/>
          </a:xfrm>
        </p:spPr>
        <p:txBody>
          <a:bodyPr anchor="ctr">
            <a:normAutofit lnSpcReduction="10000"/>
          </a:bodyPr>
          <a:lstStyle/>
          <a:p>
            <a:pPr>
              <a:lnSpc>
                <a:spcPct val="110000"/>
              </a:lnSpc>
            </a:pPr>
            <a:r>
              <a:rPr lang="en-US" sz="2880" dirty="0">
                <a:latin typeface="Lucida Bright" panose="02040602050505020304" pitchFamily="18" charset="77"/>
                <a:ea typeface="Noto Sans SC Regular" panose="020B0500000000000000" pitchFamily="34" charset="-128"/>
              </a:rPr>
              <a:t>Private area with child facing wall</a:t>
            </a:r>
          </a:p>
          <a:p>
            <a:pPr>
              <a:lnSpc>
                <a:spcPct val="110000"/>
              </a:lnSpc>
            </a:pPr>
            <a:r>
              <a:rPr lang="en-US" sz="2880" dirty="0">
                <a:latin typeface="Lucida Bright" panose="02040602050505020304" pitchFamily="18" charset="77"/>
                <a:ea typeface="Noto Sans SC Regular" panose="020B0500000000000000" pitchFamily="34" charset="-128"/>
              </a:rPr>
              <a:t>Reinform child of procedure &amp; confirm assent</a:t>
            </a:r>
          </a:p>
          <a:p>
            <a:pPr>
              <a:lnSpc>
                <a:spcPct val="110000"/>
              </a:lnSpc>
            </a:pPr>
            <a:r>
              <a:rPr lang="en-US" sz="2880" dirty="0">
                <a:latin typeface="Lucida Bright" panose="02040602050505020304" pitchFamily="18" charset="77"/>
                <a:ea typeface="Noto Sans SC Regular" panose="020B0500000000000000" pitchFamily="34" charset="-128"/>
              </a:rPr>
              <a:t>Hair is combed &amp; sectioned</a:t>
            </a:r>
          </a:p>
          <a:p>
            <a:pPr>
              <a:lnSpc>
                <a:spcPct val="110000"/>
              </a:lnSpc>
            </a:pPr>
            <a:r>
              <a:rPr lang="en-US" sz="2880" dirty="0">
                <a:latin typeface="Lucida Bright" panose="02040602050505020304" pitchFamily="18" charset="77"/>
                <a:ea typeface="Noto Sans SC Regular" panose="020B0500000000000000" pitchFamily="34" charset="-128"/>
              </a:rPr>
              <a:t>Sample section is combed, pulled away from scalp, &amp; twisted at the scalp</a:t>
            </a:r>
          </a:p>
          <a:p>
            <a:pPr>
              <a:lnSpc>
                <a:spcPct val="110000"/>
              </a:lnSpc>
            </a:pPr>
            <a:r>
              <a:rPr lang="en-US" sz="2880" dirty="0">
                <a:latin typeface="Lucida Bright" panose="02040602050505020304" pitchFamily="18" charset="77"/>
                <a:ea typeface="Noto Sans SC Regular" panose="020B0500000000000000" pitchFamily="34" charset="-128"/>
              </a:rPr>
              <a:t>Cut as close to scalp as possible</a:t>
            </a:r>
          </a:p>
          <a:p>
            <a:pPr>
              <a:lnSpc>
                <a:spcPct val="110000"/>
              </a:lnSpc>
            </a:pPr>
            <a:r>
              <a:rPr lang="en-US" sz="2880" dirty="0">
                <a:latin typeface="Lucida Bright" panose="02040602050505020304" pitchFamily="18" charset="77"/>
                <a:ea typeface="Noto Sans SC Regular" panose="020B0500000000000000" pitchFamily="34" charset="-128"/>
              </a:rPr>
              <a:t>Sample is secured on foil</a:t>
            </a:r>
          </a:p>
          <a:p>
            <a:pPr>
              <a:lnSpc>
                <a:spcPct val="110000"/>
              </a:lnSpc>
            </a:pPr>
            <a:r>
              <a:rPr lang="en-US" sz="2880" dirty="0">
                <a:latin typeface="Lucida Bright" panose="02040602050505020304" pitchFamily="18" charset="77"/>
                <a:ea typeface="Noto Sans SC Regular" panose="020B0500000000000000" pitchFamily="34" charset="-128"/>
              </a:rPr>
              <a:t>Foil is folded &amp; labeled</a:t>
            </a:r>
          </a:p>
          <a:p>
            <a:pPr>
              <a:lnSpc>
                <a:spcPct val="110000"/>
              </a:lnSpc>
            </a:pPr>
            <a:r>
              <a:rPr lang="en-US" sz="2880" dirty="0">
                <a:latin typeface="Lucida Bright" panose="02040602050505020304" pitchFamily="18" charset="77"/>
                <a:ea typeface="Noto Sans SC Regular" panose="020B0500000000000000" pitchFamily="34" charset="-128"/>
              </a:rPr>
              <a:t>Foil placed in envelope</a:t>
            </a:r>
          </a:p>
          <a:p>
            <a:pPr>
              <a:lnSpc>
                <a:spcPct val="110000"/>
              </a:lnSpc>
            </a:pPr>
            <a:r>
              <a:rPr lang="en-US" sz="2880" dirty="0">
                <a:latin typeface="Lucida Bright" panose="02040602050505020304" pitchFamily="18" charset="77"/>
                <a:ea typeface="Noto Sans SC Regular" panose="020B0500000000000000" pitchFamily="34" charset="-128"/>
              </a:rPr>
              <a:t>Envelope is closed, labeled, and stored for transportation</a:t>
            </a:r>
          </a:p>
        </p:txBody>
      </p:sp>
      <p:pic>
        <p:nvPicPr>
          <p:cNvPr id="9" name="Picture 3" descr="A picture containing text, person, person, indoor&#10;&#10;Description automatically generated">
            <a:extLst>
              <a:ext uri="{FF2B5EF4-FFF2-40B4-BE49-F238E27FC236}">
                <a16:creationId xmlns:a16="http://schemas.microsoft.com/office/drawing/2014/main" id="{3600C85B-FD3C-A14D-7A60-75BB9E69F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748" r="26041" b="22249"/>
          <a:stretch>
            <a:fillRect/>
          </a:stretch>
        </p:blipFill>
        <p:spPr bwMode="auto">
          <a:xfrm>
            <a:off x="10635678" y="1324286"/>
            <a:ext cx="3736217" cy="313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51406990-2147-89A3-7420-203D254C8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678" y="4620150"/>
            <a:ext cx="3736217" cy="229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003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445713" y="123231"/>
            <a:ext cx="9187134" cy="1414213"/>
          </a:xfrm>
        </p:spPr>
        <p:txBody>
          <a:bodyPr>
            <a:noAutofit/>
          </a:bodyPr>
          <a:lstStyle/>
          <a:p>
            <a:pPr>
              <a:lnSpc>
                <a:spcPct val="100000"/>
              </a:lnSpc>
            </a:pPr>
            <a:r>
              <a:rPr lang="en-US" sz="4320" b="1" dirty="0">
                <a:solidFill>
                  <a:srgbClr val="7030A0"/>
                </a:solidFill>
                <a:latin typeface="Noto Sans SC Bold" panose="020B0800000000000000" pitchFamily="34" charset="-128"/>
                <a:ea typeface="Noto Sans SC Bold" panose="020B0800000000000000" pitchFamily="34" charset="-128"/>
              </a:rPr>
              <a:t>PROCEDURES: </a:t>
            </a:r>
            <a:br>
              <a:rPr lang="en-US" sz="4320" b="1" dirty="0">
                <a:solidFill>
                  <a:srgbClr val="7030A0"/>
                </a:solidFill>
                <a:latin typeface="Noto Sans SC Bold" panose="020B0800000000000000" pitchFamily="34" charset="-128"/>
                <a:ea typeface="Noto Sans SC Bold" panose="020B0800000000000000" pitchFamily="34" charset="-128"/>
              </a:rPr>
            </a:br>
            <a:r>
              <a:rPr lang="en-US" sz="4320" b="1" dirty="0">
                <a:solidFill>
                  <a:srgbClr val="7030A0"/>
                </a:solidFill>
                <a:latin typeface="Noto Sans SC Bold" panose="020B0800000000000000" pitchFamily="34" charset="-128"/>
                <a:ea typeface="Noto Sans SC Bold" panose="020B0800000000000000" pitchFamily="34" charset="-128"/>
              </a:rPr>
              <a:t>HAIR CORTISOL EXTRACTION </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445713" y="1537444"/>
            <a:ext cx="9187133" cy="5652845"/>
          </a:xfrm>
        </p:spPr>
        <p:txBody>
          <a:bodyPr anchor="ctr">
            <a:normAutofit/>
          </a:bodyPr>
          <a:lstStyle/>
          <a:p>
            <a:pPr>
              <a:lnSpc>
                <a:spcPct val="110000"/>
              </a:lnSpc>
            </a:pPr>
            <a:r>
              <a:rPr lang="en-US" sz="2880" dirty="0">
                <a:latin typeface="Lucida Bright" panose="02040602050505020304" pitchFamily="18" charset="77"/>
                <a:ea typeface="Noto Sans SC Regular" panose="020B0500000000000000" pitchFamily="34" charset="-128"/>
              </a:rPr>
              <a:t>Washed with isopropanol</a:t>
            </a:r>
          </a:p>
          <a:p>
            <a:pPr>
              <a:lnSpc>
                <a:spcPct val="110000"/>
              </a:lnSpc>
            </a:pPr>
            <a:r>
              <a:rPr lang="en-US" sz="2880" dirty="0">
                <a:latin typeface="Lucida Bright" panose="02040602050505020304" pitchFamily="18" charset="77"/>
                <a:ea typeface="Noto Sans SC Regular" panose="020B0500000000000000" pitchFamily="34" charset="-128"/>
              </a:rPr>
              <a:t>Dried for at least 48 hours</a:t>
            </a:r>
          </a:p>
          <a:p>
            <a:pPr>
              <a:lnSpc>
                <a:spcPct val="110000"/>
              </a:lnSpc>
            </a:pPr>
            <a:r>
              <a:rPr lang="en-US" sz="2880" dirty="0">
                <a:latin typeface="Lucida Bright" panose="02040602050505020304" pitchFamily="18" charset="77"/>
                <a:ea typeface="Noto Sans SC Regular" panose="020B0500000000000000" pitchFamily="34" charset="-128"/>
              </a:rPr>
              <a:t>Hair pulverized in polypropylene tube with steel beads</a:t>
            </a:r>
          </a:p>
          <a:p>
            <a:pPr>
              <a:lnSpc>
                <a:spcPct val="110000"/>
              </a:lnSpc>
            </a:pPr>
            <a:r>
              <a:rPr lang="en-US" sz="2880" dirty="0">
                <a:latin typeface="Lucida Bright" panose="02040602050505020304" pitchFamily="18" charset="77"/>
                <a:ea typeface="Noto Sans SC Regular" panose="020B0500000000000000" pitchFamily="34" charset="-128"/>
              </a:rPr>
              <a:t>Incubated in methanol for 24 hours</a:t>
            </a:r>
          </a:p>
          <a:p>
            <a:pPr>
              <a:lnSpc>
                <a:spcPct val="110000"/>
              </a:lnSpc>
            </a:pPr>
            <a:r>
              <a:rPr lang="en-US" sz="2880" dirty="0">
                <a:latin typeface="Lucida Bright" panose="02040602050505020304" pitchFamily="18" charset="77"/>
                <a:ea typeface="Noto Sans SC Regular" panose="020B0500000000000000" pitchFamily="34" charset="-128"/>
              </a:rPr>
              <a:t>Centrifuged into pellet @ 10,000 rpm</a:t>
            </a:r>
          </a:p>
          <a:p>
            <a:pPr>
              <a:lnSpc>
                <a:spcPct val="110000"/>
              </a:lnSpc>
            </a:pPr>
            <a:r>
              <a:rPr lang="en-US" sz="2880" dirty="0">
                <a:latin typeface="Lucida Bright" panose="02040602050505020304" pitchFamily="18" charset="77"/>
                <a:ea typeface="Noto Sans SC Regular" panose="020B0500000000000000" pitchFamily="34" charset="-128"/>
              </a:rPr>
              <a:t>Methanol evaporated out of tube</a:t>
            </a:r>
          </a:p>
          <a:p>
            <a:pPr>
              <a:lnSpc>
                <a:spcPct val="110000"/>
              </a:lnSpc>
            </a:pPr>
            <a:r>
              <a:rPr lang="en-US" sz="2880" dirty="0">
                <a:latin typeface="Lucida Bright" panose="02040602050505020304" pitchFamily="18" charset="77"/>
                <a:ea typeface="Noto Sans SC Regular" panose="020B0500000000000000" pitchFamily="34" charset="-128"/>
              </a:rPr>
              <a:t>Using a high-sensitivity enzyme immunoassay kit, cortisol concentration is extracted &amp; analyzed</a:t>
            </a:r>
          </a:p>
        </p:txBody>
      </p:sp>
      <p:pic>
        <p:nvPicPr>
          <p:cNvPr id="5" name="Picture 4" descr="A picture containing text, indoor, open, plastic&#10;&#10;Description automatically generated">
            <a:extLst>
              <a:ext uri="{FF2B5EF4-FFF2-40B4-BE49-F238E27FC236}">
                <a16:creationId xmlns:a16="http://schemas.microsoft.com/office/drawing/2014/main" id="{14E9AD5A-F95A-B353-1F89-E50EE041B5F1}"/>
              </a:ext>
            </a:extLst>
          </p:cNvPr>
          <p:cNvPicPr>
            <a:picLocks noChangeAspect="1"/>
          </p:cNvPicPr>
          <p:nvPr/>
        </p:nvPicPr>
        <p:blipFill rotWithShape="1">
          <a:blip r:embed="rId2"/>
          <a:srcRect t="9551"/>
          <a:stretch/>
        </p:blipFill>
        <p:spPr>
          <a:xfrm flipH="1" flipV="1">
            <a:off x="10164422" y="1187433"/>
            <a:ext cx="4125773" cy="2798789"/>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CF6E48D4-5F06-DFAF-2EF8-36A8701DF6DD}"/>
              </a:ext>
            </a:extLst>
          </p:cNvPr>
          <p:cNvPicPr>
            <a:picLocks noChangeAspect="1"/>
          </p:cNvPicPr>
          <p:nvPr/>
        </p:nvPicPr>
        <p:blipFill rotWithShape="1">
          <a:blip r:embed="rId3"/>
          <a:srcRect l="18040" t="19869" r="18040" b="22614"/>
          <a:stretch/>
        </p:blipFill>
        <p:spPr>
          <a:xfrm flipH="1" flipV="1">
            <a:off x="10159259" y="4114800"/>
            <a:ext cx="4130936" cy="2787750"/>
          </a:xfrm>
          <a:prstGeom prst="rect">
            <a:avLst/>
          </a:prstGeom>
        </p:spPr>
      </p:pic>
    </p:spTree>
    <p:extLst>
      <p:ext uri="{BB962C8B-B14F-4D97-AF65-F5344CB8AC3E}">
        <p14:creationId xmlns:p14="http://schemas.microsoft.com/office/powerpoint/2010/main" val="3183751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551221" y="329010"/>
            <a:ext cx="11875141" cy="1240403"/>
          </a:xfrm>
        </p:spPr>
        <p:txBody>
          <a:bodyPr>
            <a:normAutofit/>
          </a:bodyPr>
          <a:lstStyle/>
          <a:p>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RESULTS: DEMOGRAPHICS</a:t>
            </a:r>
          </a:p>
        </p:txBody>
      </p:sp>
      <p:sp>
        <p:nvSpPr>
          <p:cNvPr id="9" name="Content Placeholder 2">
            <a:extLst>
              <a:ext uri="{FF2B5EF4-FFF2-40B4-BE49-F238E27FC236}">
                <a16:creationId xmlns:a16="http://schemas.microsoft.com/office/drawing/2014/main" id="{A81D6854-74F3-943E-ADA7-904E3AF29DA8}"/>
              </a:ext>
            </a:extLst>
          </p:cNvPr>
          <p:cNvSpPr>
            <a:spLocks noGrp="1"/>
          </p:cNvSpPr>
          <p:nvPr>
            <p:ph idx="1"/>
          </p:nvPr>
        </p:nvSpPr>
        <p:spPr>
          <a:xfrm>
            <a:off x="1333950" y="1569413"/>
            <a:ext cx="11092412" cy="5650547"/>
          </a:xfrm>
        </p:spPr>
        <p:txBody>
          <a:bodyPr numCol="2" spcCol="914400" anchor="ctr">
            <a:noAutofit/>
          </a:bodyPr>
          <a:lstStyle/>
          <a:p>
            <a:pPr marL="0" indent="0">
              <a:buNone/>
            </a:pPr>
            <a:r>
              <a:rPr lang="en-US" sz="2880" i="1" dirty="0">
                <a:latin typeface="Lucida Bright" panose="02040602050505020304" pitchFamily="18" charset="77"/>
                <a:ea typeface="Noto Sans SC Regular" panose="020B0500000000000000" pitchFamily="34" charset="-128"/>
              </a:rPr>
              <a:t>Intervention </a:t>
            </a:r>
          </a:p>
          <a:p>
            <a:r>
              <a:rPr lang="en-US" sz="2880" dirty="0">
                <a:latin typeface="Lucida Bright" panose="02040602050505020304" pitchFamily="18" charset="77"/>
                <a:ea typeface="Noto Sans SC Regular" panose="020B0500000000000000" pitchFamily="34" charset="-128"/>
              </a:rPr>
              <a:t>35 Males</a:t>
            </a:r>
          </a:p>
          <a:p>
            <a:r>
              <a:rPr lang="en-US" sz="2880" dirty="0">
                <a:latin typeface="Lucida Bright" panose="02040602050505020304" pitchFamily="18" charset="77"/>
                <a:ea typeface="Noto Sans SC Regular" panose="020B0500000000000000" pitchFamily="34" charset="-128"/>
              </a:rPr>
              <a:t>29 Females</a:t>
            </a:r>
          </a:p>
          <a:p>
            <a:r>
              <a:rPr lang="en-US" sz="2880" dirty="0">
                <a:latin typeface="Lucida Bright" panose="02040602050505020304" pitchFamily="18" charset="77"/>
                <a:ea typeface="Noto Sans SC Regular" panose="020B0500000000000000" pitchFamily="34" charset="-128"/>
              </a:rPr>
              <a:t>Total: 65 Children</a:t>
            </a:r>
          </a:p>
          <a:p>
            <a:pPr marL="0" indent="0">
              <a:buNone/>
            </a:pPr>
            <a:endParaRPr lang="en-US" sz="2880" i="1" dirty="0">
              <a:latin typeface="Lucida Bright" panose="02040602050505020304" pitchFamily="18" charset="77"/>
              <a:ea typeface="Noto Sans SC Regular" panose="020B0500000000000000" pitchFamily="34" charset="-128"/>
            </a:endParaRPr>
          </a:p>
          <a:p>
            <a:pPr marL="0" indent="0">
              <a:buNone/>
            </a:pPr>
            <a:r>
              <a:rPr lang="en-US" sz="2880" i="1" dirty="0">
                <a:latin typeface="Lucida Bright" panose="02040602050505020304" pitchFamily="18" charset="77"/>
                <a:ea typeface="Noto Sans SC Regular" panose="020B0500000000000000" pitchFamily="34" charset="-128"/>
              </a:rPr>
              <a:t>Control </a:t>
            </a:r>
          </a:p>
          <a:p>
            <a:r>
              <a:rPr lang="en-US" sz="2880" dirty="0">
                <a:latin typeface="Lucida Bright" panose="02040602050505020304" pitchFamily="18" charset="77"/>
                <a:ea typeface="Noto Sans SC Regular" panose="020B0500000000000000" pitchFamily="34" charset="-128"/>
              </a:rPr>
              <a:t>31 Males</a:t>
            </a:r>
          </a:p>
          <a:p>
            <a:r>
              <a:rPr lang="en-US" sz="2880" dirty="0">
                <a:latin typeface="Lucida Bright" panose="02040602050505020304" pitchFamily="18" charset="77"/>
                <a:ea typeface="Noto Sans SC Regular" panose="020B0500000000000000" pitchFamily="34" charset="-128"/>
              </a:rPr>
              <a:t>35 Females</a:t>
            </a:r>
          </a:p>
          <a:p>
            <a:r>
              <a:rPr lang="en-US" sz="2880" dirty="0">
                <a:latin typeface="Lucida Bright" panose="02040602050505020304" pitchFamily="18" charset="77"/>
                <a:ea typeface="Noto Sans SC Regular" panose="020B0500000000000000" pitchFamily="34" charset="-128"/>
              </a:rPr>
              <a:t>Total: 66 Children</a:t>
            </a:r>
          </a:p>
          <a:p>
            <a:pPr marL="0" indent="0">
              <a:buNone/>
            </a:pPr>
            <a:endParaRPr lang="en-US" sz="2880" i="1" dirty="0">
              <a:latin typeface="Lucida Bright" panose="02040602050505020304" pitchFamily="18" charset="77"/>
              <a:ea typeface="Noto Sans SC Regular" panose="020B0500000000000000" pitchFamily="34" charset="-128"/>
            </a:endParaRPr>
          </a:p>
          <a:p>
            <a:pPr marL="0" indent="0">
              <a:buNone/>
            </a:pPr>
            <a:r>
              <a:rPr lang="en-US" sz="2880" i="1" dirty="0">
                <a:latin typeface="Lucida Bright" panose="02040602050505020304" pitchFamily="18" charset="77"/>
                <a:ea typeface="Noto Sans SC Regular" panose="020B0500000000000000" pitchFamily="34" charset="-128"/>
              </a:rPr>
              <a:t>9-year-olds</a:t>
            </a:r>
          </a:p>
          <a:p>
            <a:r>
              <a:rPr lang="en-US" sz="2880" dirty="0">
                <a:latin typeface="Lucida Bright" panose="02040602050505020304" pitchFamily="18" charset="77"/>
                <a:ea typeface="Noto Sans SC Regular" panose="020B0500000000000000" pitchFamily="34" charset="-128"/>
              </a:rPr>
              <a:t>Intervention: 53</a:t>
            </a:r>
          </a:p>
          <a:p>
            <a:r>
              <a:rPr lang="en-US" sz="2880" dirty="0">
                <a:latin typeface="Lucida Bright" panose="02040602050505020304" pitchFamily="18" charset="77"/>
                <a:ea typeface="Noto Sans SC Regular" panose="020B0500000000000000" pitchFamily="34" charset="-128"/>
              </a:rPr>
              <a:t>Control: 45</a:t>
            </a:r>
          </a:p>
          <a:p>
            <a:r>
              <a:rPr lang="en-US" sz="2880" dirty="0">
                <a:latin typeface="Lucida Bright" panose="02040602050505020304" pitchFamily="18" charset="77"/>
                <a:ea typeface="Noto Sans SC Regular" panose="020B0500000000000000" pitchFamily="34" charset="-128"/>
              </a:rPr>
              <a:t>98 Total</a:t>
            </a:r>
          </a:p>
          <a:p>
            <a:pPr marL="0" indent="0">
              <a:buNone/>
            </a:pPr>
            <a:endParaRPr lang="en-US" sz="2880" i="1" dirty="0">
              <a:latin typeface="Lucida Bright" panose="02040602050505020304" pitchFamily="18" charset="77"/>
              <a:ea typeface="Noto Sans SC Regular" panose="020B0500000000000000" pitchFamily="34" charset="-128"/>
            </a:endParaRPr>
          </a:p>
          <a:p>
            <a:pPr marL="0" indent="0">
              <a:buNone/>
            </a:pPr>
            <a:r>
              <a:rPr lang="en-US" sz="2880" i="1" dirty="0">
                <a:latin typeface="Lucida Bright" panose="02040602050505020304" pitchFamily="18" charset="77"/>
                <a:ea typeface="Noto Sans SC Regular" panose="020B0500000000000000" pitchFamily="34" charset="-128"/>
              </a:rPr>
              <a:t>10-year-olds</a:t>
            </a:r>
          </a:p>
          <a:p>
            <a:r>
              <a:rPr lang="en-US" sz="2880" dirty="0">
                <a:latin typeface="Lucida Bright" panose="02040602050505020304" pitchFamily="18" charset="77"/>
                <a:ea typeface="Noto Sans SC Regular" panose="020B0500000000000000" pitchFamily="34" charset="-128"/>
              </a:rPr>
              <a:t>Intervention: 10</a:t>
            </a:r>
          </a:p>
          <a:p>
            <a:r>
              <a:rPr lang="en-US" sz="2880" dirty="0">
                <a:latin typeface="Lucida Bright" panose="02040602050505020304" pitchFamily="18" charset="77"/>
                <a:ea typeface="Noto Sans SC Regular" panose="020B0500000000000000" pitchFamily="34" charset="-128"/>
              </a:rPr>
              <a:t>Control: 19</a:t>
            </a:r>
          </a:p>
          <a:p>
            <a:r>
              <a:rPr lang="en-US" sz="2880" dirty="0">
                <a:latin typeface="Lucida Bright" panose="02040602050505020304" pitchFamily="18" charset="77"/>
                <a:ea typeface="Noto Sans SC Regular" panose="020B0500000000000000" pitchFamily="34" charset="-128"/>
              </a:rPr>
              <a:t>29 Total</a:t>
            </a:r>
          </a:p>
        </p:txBody>
      </p:sp>
    </p:spTree>
    <p:extLst>
      <p:ext uri="{BB962C8B-B14F-4D97-AF65-F5344CB8AC3E}">
        <p14:creationId xmlns:p14="http://schemas.microsoft.com/office/powerpoint/2010/main" val="38393346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309237" y="296013"/>
            <a:ext cx="11875141" cy="1240403"/>
          </a:xfrm>
        </p:spPr>
        <p:txBody>
          <a:bodyPr>
            <a:normAutofit/>
          </a:bodyPr>
          <a:lstStyle/>
          <a:p>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Group by Gender Differences</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398816" y="1890102"/>
            <a:ext cx="5131729" cy="4631299"/>
          </a:xfrm>
        </p:spPr>
        <p:txBody>
          <a:bodyPr anchor="ctr">
            <a:normAutofit/>
          </a:bodyPr>
          <a:lstStyle/>
          <a:p>
            <a:pPr marL="0" indent="0" algn="ctr">
              <a:spcBef>
                <a:spcPts val="0"/>
              </a:spcBef>
              <a:buNone/>
            </a:pPr>
            <a:r>
              <a:rPr lang="en-US" sz="2400" dirty="0">
                <a:latin typeface="Lucida Bright" panose="02040602050505020304" pitchFamily="18" charset="77"/>
                <a:ea typeface="Noto Sans SC Regular" panose="020B0500000000000000" pitchFamily="34" charset="-128"/>
              </a:rPr>
              <a:t>Are there </a:t>
            </a:r>
            <a:r>
              <a:rPr lang="en-US" sz="2400" b="1" dirty="0">
                <a:latin typeface="Lucida Bright" panose="02040602050505020304" pitchFamily="18" charset="77"/>
                <a:ea typeface="Noto Sans SC Regular" panose="020B0500000000000000" pitchFamily="34" charset="-128"/>
              </a:rPr>
              <a:t>chronic stress</a:t>
            </a:r>
            <a:r>
              <a:rPr lang="en-US" sz="2400" dirty="0">
                <a:latin typeface="Lucida Bright" panose="02040602050505020304" pitchFamily="18" charset="77"/>
                <a:ea typeface="Noto Sans SC Regular" panose="020B0500000000000000" pitchFamily="34" charset="-128"/>
              </a:rPr>
              <a:t> differences in children with varying amounts of daily, outdoor, unstructured play?</a:t>
            </a:r>
          </a:p>
          <a:p>
            <a:pPr marL="0" indent="0" algn="ctr">
              <a:buNone/>
            </a:pPr>
            <a:endParaRPr lang="en-US" sz="2400" i="1" dirty="0">
              <a:latin typeface="Lucida Bright" panose="02040602050505020304" pitchFamily="18" charset="77"/>
              <a:ea typeface="Noto Sans SC Regular" panose="020B0500000000000000" pitchFamily="34" charset="-128"/>
            </a:endParaRPr>
          </a:p>
          <a:p>
            <a:pPr marL="0" indent="0" algn="ctr">
              <a:buNone/>
            </a:pPr>
            <a:r>
              <a:rPr lang="en-US" sz="2400" dirty="0">
                <a:latin typeface="Lucida Bright" panose="02040602050505020304" pitchFamily="18" charset="77"/>
                <a:ea typeface="Noto Sans SC Regular" panose="020B0500000000000000" pitchFamily="34" charset="-128"/>
              </a:rPr>
              <a:t>Intervention students recorded </a:t>
            </a:r>
            <a:r>
              <a:rPr lang="en-US" sz="2400" b="1" dirty="0">
                <a:latin typeface="Lucida Bright" panose="02040602050505020304" pitchFamily="18" charset="77"/>
                <a:ea typeface="Noto Sans SC Regular" panose="020B0500000000000000" pitchFamily="34" charset="-128"/>
              </a:rPr>
              <a:t>significantly lower </a:t>
            </a:r>
            <a:r>
              <a:rPr lang="en-US" sz="2400" dirty="0">
                <a:latin typeface="Lucida Bright" panose="02040602050505020304" pitchFamily="18" charset="77"/>
                <a:ea typeface="Noto Sans SC Regular" panose="020B0500000000000000" pitchFamily="34" charset="-128"/>
              </a:rPr>
              <a:t>levels of chronic stress. </a:t>
            </a:r>
          </a:p>
          <a:p>
            <a:pPr marL="0" indent="0" algn="ctr">
              <a:buNone/>
            </a:pPr>
            <a:r>
              <a:rPr lang="en-US" sz="2160" dirty="0">
                <a:latin typeface="Lucida Bright" panose="02040602050505020304" pitchFamily="18" charset="77"/>
                <a:ea typeface="Noto Sans SC Regular" panose="020B0500000000000000" pitchFamily="34" charset="-128"/>
              </a:rPr>
              <a:t>t(125) = 2.37, p = .019 </a:t>
            </a:r>
          </a:p>
        </p:txBody>
      </p:sp>
      <p:pic>
        <p:nvPicPr>
          <p:cNvPr id="5" name="Graphic 4">
            <a:extLst>
              <a:ext uri="{FF2B5EF4-FFF2-40B4-BE49-F238E27FC236}">
                <a16:creationId xmlns:a16="http://schemas.microsoft.com/office/drawing/2014/main" id="{EA6B2B77-E9E8-4462-90A8-8D1638CC740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15264"/>
          <a:stretch/>
        </p:blipFill>
        <p:spPr>
          <a:xfrm>
            <a:off x="6135524" y="1587801"/>
            <a:ext cx="8096060" cy="5235899"/>
          </a:xfrm>
          <a:prstGeom prst="rect">
            <a:avLst/>
          </a:prstGeom>
        </p:spPr>
      </p:pic>
    </p:spTree>
    <p:extLst>
      <p:ext uri="{BB962C8B-B14F-4D97-AF65-F5344CB8AC3E}">
        <p14:creationId xmlns:p14="http://schemas.microsoft.com/office/powerpoint/2010/main" val="1304249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453229" y="279988"/>
            <a:ext cx="11875141" cy="728198"/>
          </a:xfrm>
        </p:spPr>
        <p:txBody>
          <a:bodyPr>
            <a:normAutofit fontScale="90000"/>
          </a:bodyPr>
          <a:lstStyle/>
          <a:p>
            <a:r>
              <a:rPr lang="en-US" sz="4800" b="1" dirty="0">
                <a:solidFill>
                  <a:srgbClr val="7030A0"/>
                </a:solidFill>
                <a:ea typeface="Noto Sans SC Bold" panose="020B0800000000000000" pitchFamily="34" charset="-128"/>
              </a:rPr>
              <a:t>Group by Age Differences</a:t>
            </a:r>
          </a:p>
        </p:txBody>
      </p:sp>
      <p:pic>
        <p:nvPicPr>
          <p:cNvPr id="5" name="Content Placeholder 4">
            <a:extLst>
              <a:ext uri="{FF2B5EF4-FFF2-40B4-BE49-F238E27FC236}">
                <a16:creationId xmlns:a16="http://schemas.microsoft.com/office/drawing/2014/main" id="{04AAEF4B-8E9F-4F00-96DA-B376A1495D96}"/>
              </a:ext>
            </a:extLst>
          </p:cNvPr>
          <p:cNvPicPr>
            <a:picLocks noGrp="1" noChangeAspect="1"/>
          </p:cNvPicPr>
          <p:nvPr>
            <p:ph idx="1"/>
          </p:nvPr>
        </p:nvPicPr>
        <p:blipFill rotWithShape="1">
          <a:blip r:embed="rId2"/>
          <a:srcRect r="15488"/>
          <a:stretch/>
        </p:blipFill>
        <p:spPr>
          <a:xfrm>
            <a:off x="6765938" y="1507554"/>
            <a:ext cx="7491700" cy="5214492"/>
          </a:xfrm>
        </p:spPr>
      </p:pic>
      <p:sp>
        <p:nvSpPr>
          <p:cNvPr id="11" name="Content Placeholder 2">
            <a:extLst>
              <a:ext uri="{FF2B5EF4-FFF2-40B4-BE49-F238E27FC236}">
                <a16:creationId xmlns:a16="http://schemas.microsoft.com/office/drawing/2014/main" id="{DA084A63-8847-4470-96C0-E33C1D2C1442}"/>
              </a:ext>
            </a:extLst>
          </p:cNvPr>
          <p:cNvSpPr txBox="1">
            <a:spLocks/>
          </p:cNvSpPr>
          <p:nvPr/>
        </p:nvSpPr>
        <p:spPr>
          <a:xfrm>
            <a:off x="191312" y="1520390"/>
            <a:ext cx="6199488" cy="4715524"/>
          </a:xfrm>
          <a:prstGeom prst="rect">
            <a:avLst/>
          </a:prstGeom>
        </p:spPr>
        <p:txBody>
          <a:bodyPr vert="horz" lIns="109728" tIns="54864" rIns="109728" bIns="54864"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latin typeface="Lucida Bright" panose="02040602050505020304" pitchFamily="18" charset="77"/>
                <a:ea typeface="Noto Sans SC Regular" panose="020B0500000000000000" pitchFamily="34" charset="-128"/>
              </a:rPr>
              <a:t>Pre-COVID research data:</a:t>
            </a:r>
          </a:p>
          <a:p>
            <a:pPr marL="0" indent="0" algn="ctr">
              <a:buNone/>
            </a:pPr>
            <a:r>
              <a:rPr lang="en-US" sz="2400" dirty="0">
                <a:latin typeface="Lucida Bright" panose="02040602050505020304" pitchFamily="18" charset="77"/>
                <a:ea typeface="Noto Sans SC Regular" panose="020B0500000000000000" pitchFamily="34" charset="-128"/>
              </a:rPr>
              <a:t>9-year-olds: 6.7 </a:t>
            </a:r>
            <a:r>
              <a:rPr lang="en-US" sz="2400" dirty="0" err="1">
                <a:latin typeface="Lucida Bright" panose="02040602050505020304" pitchFamily="18" charset="77"/>
                <a:ea typeface="Noto Sans SC Regular" panose="020B0500000000000000" pitchFamily="34" charset="-128"/>
              </a:rPr>
              <a:t>pg</a:t>
            </a:r>
            <a:r>
              <a:rPr lang="en-US" sz="2400" dirty="0">
                <a:latin typeface="Lucida Bright" panose="02040602050505020304" pitchFamily="18" charset="77"/>
                <a:ea typeface="Noto Sans SC Regular" panose="020B0500000000000000" pitchFamily="34" charset="-128"/>
              </a:rPr>
              <a:t>/mg</a:t>
            </a:r>
          </a:p>
          <a:p>
            <a:pPr marL="0" indent="0" algn="ctr">
              <a:buNone/>
            </a:pPr>
            <a:r>
              <a:rPr lang="en-US" sz="2400" dirty="0">
                <a:latin typeface="Lucida Bright" panose="02040602050505020304" pitchFamily="18" charset="77"/>
                <a:ea typeface="Noto Sans SC Regular" panose="020B0500000000000000" pitchFamily="34" charset="-128"/>
              </a:rPr>
              <a:t>10-year-olds: 8.5 </a:t>
            </a:r>
            <a:r>
              <a:rPr lang="en-US" sz="2400" dirty="0" err="1">
                <a:latin typeface="Lucida Bright" panose="02040602050505020304" pitchFamily="18" charset="77"/>
                <a:ea typeface="Noto Sans SC Regular" panose="020B0500000000000000" pitchFamily="34" charset="-128"/>
              </a:rPr>
              <a:t>pg</a:t>
            </a:r>
            <a:r>
              <a:rPr lang="en-US" sz="2400" dirty="0">
                <a:latin typeface="Lucida Bright" panose="02040602050505020304" pitchFamily="18" charset="77"/>
                <a:ea typeface="Noto Sans SC Regular" panose="020B0500000000000000" pitchFamily="34" charset="-128"/>
              </a:rPr>
              <a:t>/mg</a:t>
            </a:r>
          </a:p>
          <a:p>
            <a:pPr marL="0" indent="0" algn="ctr">
              <a:buNone/>
            </a:pPr>
            <a:endParaRPr lang="en-US" sz="2400" dirty="0">
              <a:latin typeface="Lucida Bright" panose="02040602050505020304" pitchFamily="18" charset="77"/>
              <a:ea typeface="Noto Sans SC Regular" panose="020B0500000000000000" pitchFamily="34" charset="-128"/>
            </a:endParaRPr>
          </a:p>
          <a:p>
            <a:pPr marL="0" indent="0" algn="ctr">
              <a:buNone/>
            </a:pPr>
            <a:r>
              <a:rPr lang="en-US" sz="2400" i="1" dirty="0">
                <a:latin typeface="Lucida Bright" panose="02040602050505020304" pitchFamily="18" charset="77"/>
                <a:ea typeface="Noto Sans SC Regular" panose="020B0500000000000000" pitchFamily="34" charset="-128"/>
              </a:rPr>
              <a:t>This study (Post COVID):</a:t>
            </a:r>
          </a:p>
          <a:p>
            <a:pPr marL="0" indent="0" algn="ctr">
              <a:buNone/>
            </a:pPr>
            <a:r>
              <a:rPr lang="en-US" sz="2400" dirty="0">
                <a:latin typeface="Lucida Bright" panose="02040602050505020304" pitchFamily="18" charset="77"/>
                <a:ea typeface="Noto Sans SC Regular" panose="020B0500000000000000" pitchFamily="34" charset="-128"/>
              </a:rPr>
              <a:t>Significantly lower cortisol for </a:t>
            </a:r>
            <a:r>
              <a:rPr lang="en-US" sz="2400" dirty="0" err="1">
                <a:latin typeface="Lucida Bright" panose="02040602050505020304" pitchFamily="18" charset="77"/>
                <a:ea typeface="Noto Sans SC Regular" panose="020B0500000000000000" pitchFamily="34" charset="-128"/>
              </a:rPr>
              <a:t>LiiNK</a:t>
            </a:r>
            <a:r>
              <a:rPr lang="en-US" sz="2400" dirty="0">
                <a:latin typeface="Lucida Bright" panose="02040602050505020304" pitchFamily="18" charset="77"/>
                <a:ea typeface="Noto Sans SC Regular" panose="020B0500000000000000" pitchFamily="34" charset="-128"/>
              </a:rPr>
              <a:t> </a:t>
            </a:r>
          </a:p>
          <a:p>
            <a:pPr marL="0" indent="0" algn="ctr">
              <a:buNone/>
            </a:pPr>
            <a:r>
              <a:rPr lang="en-US" sz="2400" dirty="0">
                <a:latin typeface="Lucida Bright" panose="02040602050505020304" pitchFamily="18" charset="77"/>
                <a:ea typeface="Noto Sans SC Regular" panose="020B0500000000000000" pitchFamily="34" charset="-128"/>
              </a:rPr>
              <a:t>9-year-olds </a:t>
            </a:r>
            <a:r>
              <a:rPr lang="en-US" sz="2160" dirty="0">
                <a:latin typeface="Lucida Bright" panose="02040602050505020304" pitchFamily="18" charset="77"/>
                <a:ea typeface="Noto Sans SC Regular" panose="020B0500000000000000" pitchFamily="34" charset="-128"/>
              </a:rPr>
              <a:t>(p = .025)</a:t>
            </a:r>
            <a:r>
              <a:rPr lang="en-US" sz="2400" dirty="0">
                <a:latin typeface="Lucida Bright" panose="02040602050505020304" pitchFamily="18" charset="77"/>
                <a:ea typeface="Noto Sans SC Regular" panose="020B0500000000000000" pitchFamily="34" charset="-128"/>
              </a:rPr>
              <a:t>, </a:t>
            </a:r>
          </a:p>
          <a:p>
            <a:pPr marL="0" indent="0" algn="ctr">
              <a:buNone/>
            </a:pPr>
            <a:r>
              <a:rPr lang="en-US" sz="2400" dirty="0">
                <a:latin typeface="Lucida Bright" panose="02040602050505020304" pitchFamily="18" charset="77"/>
                <a:ea typeface="Noto Sans SC Regular" panose="020B0500000000000000" pitchFamily="34" charset="-128"/>
              </a:rPr>
              <a:t>&amp; 10-year-olds </a:t>
            </a:r>
            <a:r>
              <a:rPr lang="en-US" sz="2160" dirty="0">
                <a:latin typeface="Lucida Bright" panose="02040602050505020304" pitchFamily="18" charset="77"/>
                <a:ea typeface="Noto Sans SC Regular" panose="020B0500000000000000" pitchFamily="34" charset="-128"/>
              </a:rPr>
              <a:t>(p = .002)</a:t>
            </a:r>
          </a:p>
        </p:txBody>
      </p:sp>
    </p:spTree>
    <p:extLst>
      <p:ext uri="{BB962C8B-B14F-4D97-AF65-F5344CB8AC3E}">
        <p14:creationId xmlns:p14="http://schemas.microsoft.com/office/powerpoint/2010/main" val="319521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94560" y="4645891"/>
            <a:ext cx="10241280" cy="615838"/>
          </a:xfrm>
        </p:spPr>
        <p:txBody>
          <a:bodyPr>
            <a:normAutofit fontScale="77500" lnSpcReduction="20000"/>
          </a:bodyPr>
          <a:lstStyle/>
          <a:p>
            <a:endParaRPr lang="en-US" dirty="0"/>
          </a:p>
        </p:txBody>
      </p:sp>
      <p:sp>
        <p:nvSpPr>
          <p:cNvPr id="4" name="Subtitle 2"/>
          <p:cNvSpPr txBox="1">
            <a:spLocks/>
          </p:cNvSpPr>
          <p:nvPr/>
        </p:nvSpPr>
        <p:spPr>
          <a:xfrm>
            <a:off x="1842867" y="4934720"/>
            <a:ext cx="11209867" cy="1683767"/>
          </a:xfrm>
          <a:prstGeom prst="rect">
            <a:avLst/>
          </a:prstGeom>
        </p:spPr>
        <p:txBody>
          <a:bodyPr vert="horz" lIns="130622" tIns="65311" rIns="130622" bIns="65311" rtlCol="0">
            <a:normAutofit lnSpcReduction="10000"/>
          </a:bodyPr>
          <a:lstStyle>
            <a:lvl1pPr marL="0" indent="0" algn="ctr" defTabSz="457200" rtl="0" eaLnBrk="1" latinLnBrk="0" hangingPunct="1">
              <a:spcBef>
                <a:spcPct val="20000"/>
              </a:spcBef>
              <a:buFont typeface="Arial"/>
              <a:buNone/>
              <a:defRPr sz="3200" kern="1200">
                <a:solidFill>
                  <a:schemeClr val="bg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400" b="1" dirty="0">
                <a:solidFill>
                  <a:srgbClr val="7030A0"/>
                </a:solidFill>
              </a:rPr>
              <a:t>Dr. David Farbo, Cook Children’s Hospital, Fort Worth, TX</a:t>
            </a:r>
          </a:p>
          <a:p>
            <a:r>
              <a:rPr lang="en-US" sz="3400" b="1" dirty="0">
                <a:solidFill>
                  <a:srgbClr val="7030A0"/>
                </a:solidFill>
              </a:rPr>
              <a:t>Dr. Deborah J Rhea, Texas Christian University, Fort Worth, TX</a:t>
            </a:r>
          </a:p>
          <a:p>
            <a:endParaRPr lang="en-US" sz="3400" dirty="0">
              <a:solidFill>
                <a:schemeClr val="tx1"/>
              </a:solidFill>
            </a:endParaRPr>
          </a:p>
        </p:txBody>
      </p:sp>
      <p:sp>
        <p:nvSpPr>
          <p:cNvPr id="6" name="Title 1"/>
          <p:cNvSpPr txBox="1">
            <a:spLocks/>
          </p:cNvSpPr>
          <p:nvPr/>
        </p:nvSpPr>
        <p:spPr>
          <a:xfrm>
            <a:off x="1711613" y="2860432"/>
            <a:ext cx="11209868" cy="1661940"/>
          </a:xfrm>
          <a:prstGeom prst="rect">
            <a:avLst/>
          </a:prstGeom>
        </p:spPr>
        <p:txBody>
          <a:bodyPr vert="horz" lIns="130622" tIns="65311" rIns="130622" bIns="65311" rtlCol="0" anchor="ctr">
            <a:normAutofit fontScale="85000" lnSpcReduction="10000"/>
          </a:bodyPr>
          <a:lstStyle>
            <a:lvl1pPr algn="ctr" defTabSz="653110" rtl="0" eaLnBrk="1" latinLnBrk="0" hangingPunct="1">
              <a:spcBef>
                <a:spcPct val="0"/>
              </a:spcBef>
              <a:buNone/>
              <a:defRPr sz="5100" b="1" i="0" kern="1200">
                <a:solidFill>
                  <a:schemeClr val="tx1"/>
                </a:solidFill>
                <a:latin typeface="Helvetica"/>
                <a:ea typeface="+mj-ea"/>
                <a:cs typeface="Helvetica"/>
              </a:defRPr>
            </a:lvl1pPr>
          </a:lstStyle>
          <a:p>
            <a:r>
              <a:rPr lang="en-US" sz="4800" dirty="0">
                <a:solidFill>
                  <a:srgbClr val="7030A0"/>
                </a:solidFill>
              </a:rPr>
              <a:t>The effects of outdoor, unstructured play on physical activity and obesity in children</a:t>
            </a:r>
          </a:p>
        </p:txBody>
      </p:sp>
    </p:spTree>
    <p:extLst>
      <p:ext uri="{BB962C8B-B14F-4D97-AF65-F5344CB8AC3E}">
        <p14:creationId xmlns:p14="http://schemas.microsoft.com/office/powerpoint/2010/main" val="1144162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680175" y="141038"/>
            <a:ext cx="11875141" cy="1240403"/>
          </a:xfrm>
        </p:spPr>
        <p:txBody>
          <a:bodyPr>
            <a:normAutofit/>
          </a:bodyPr>
          <a:lstStyle/>
          <a:p>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CONCLUSIONS</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1096365" y="1981201"/>
            <a:ext cx="12152930" cy="4923691"/>
          </a:xfrm>
        </p:spPr>
        <p:txBody>
          <a:bodyPr anchor="t">
            <a:normAutofit lnSpcReduction="10000"/>
          </a:bodyPr>
          <a:lstStyle/>
          <a:p>
            <a:pPr>
              <a:lnSpc>
                <a:spcPct val="100000"/>
              </a:lnSpc>
            </a:pPr>
            <a:r>
              <a:rPr lang="en-US" sz="2880" dirty="0">
                <a:latin typeface="Lucida Bright" panose="02040602050505020304" pitchFamily="18" charset="77"/>
                <a:ea typeface="Noto Sans SC Regular" panose="020B0500000000000000" pitchFamily="34" charset="-128"/>
              </a:rPr>
              <a:t>Children receiving the intervention of 45 minutes or more of unstructured, outdoor play are significantly less stressed than those who receive 30 minutes or less of recess.</a:t>
            </a:r>
          </a:p>
          <a:p>
            <a:pPr marL="0" indent="0">
              <a:lnSpc>
                <a:spcPct val="100000"/>
              </a:lnSpc>
              <a:buNone/>
            </a:pPr>
            <a:endParaRPr lang="en-US" sz="2880" dirty="0">
              <a:latin typeface="Lucida Bright" panose="02040602050505020304" pitchFamily="18" charset="77"/>
              <a:ea typeface="Noto Sans SC Regular" panose="020B0500000000000000" pitchFamily="34" charset="-128"/>
            </a:endParaRPr>
          </a:p>
          <a:p>
            <a:pPr>
              <a:lnSpc>
                <a:spcPct val="100000"/>
              </a:lnSpc>
            </a:pPr>
            <a:r>
              <a:rPr lang="en-US" sz="2880" dirty="0">
                <a:latin typeface="Lucida Bright" panose="02040602050505020304" pitchFamily="18" charset="77"/>
                <a:ea typeface="Noto Sans SC Regular" panose="020B0500000000000000" pitchFamily="34" charset="-128"/>
              </a:rPr>
              <a:t>Adding opportunities for outdoor physical activity throughout the day better prepares children’s cognitive function for learning than increased class time</a:t>
            </a:r>
          </a:p>
          <a:p>
            <a:pPr marL="0" indent="0">
              <a:lnSpc>
                <a:spcPct val="100000"/>
              </a:lnSpc>
              <a:buNone/>
            </a:pPr>
            <a:endParaRPr lang="en-US" sz="2880" dirty="0">
              <a:latin typeface="Lucida Bright" panose="02040602050505020304" pitchFamily="18" charset="77"/>
              <a:ea typeface="Noto Sans SC Regular" panose="020B0500000000000000" pitchFamily="34" charset="-128"/>
            </a:endParaRPr>
          </a:p>
          <a:p>
            <a:pPr>
              <a:lnSpc>
                <a:spcPct val="100000"/>
              </a:lnSpc>
            </a:pPr>
            <a:r>
              <a:rPr lang="en-US" sz="2880" dirty="0">
                <a:latin typeface="Lucida Bright" panose="02040602050505020304" pitchFamily="18" charset="77"/>
                <a:ea typeface="Noto Sans SC Regular" panose="020B0500000000000000" pitchFamily="34" charset="-128"/>
              </a:rPr>
              <a:t>Having recess year after year at 45-60 minutes daily may be the strongest predictor of these low chronic stress levels in children </a:t>
            </a:r>
          </a:p>
          <a:p>
            <a:pPr>
              <a:lnSpc>
                <a:spcPct val="100000"/>
              </a:lnSpc>
            </a:pPr>
            <a:endParaRPr lang="en-US" sz="2880" dirty="0">
              <a:latin typeface="Lucida Bright" panose="02040602050505020304" pitchFamily="18" charset="77"/>
              <a:ea typeface="Noto Sans SC Regular" panose="020B0500000000000000" pitchFamily="34" charset="-128"/>
            </a:endParaRPr>
          </a:p>
        </p:txBody>
      </p:sp>
      <p:pic>
        <p:nvPicPr>
          <p:cNvPr id="9" name="Picture 8">
            <a:extLst>
              <a:ext uri="{FF2B5EF4-FFF2-40B4-BE49-F238E27FC236}">
                <a16:creationId xmlns:a16="http://schemas.microsoft.com/office/drawing/2014/main" id="{C656206D-8EB5-D23D-CF3A-4A323E609B0F}"/>
              </a:ext>
            </a:extLst>
          </p:cNvPr>
          <p:cNvPicPr>
            <a:picLocks noChangeAspect="1"/>
          </p:cNvPicPr>
          <p:nvPr/>
        </p:nvPicPr>
        <p:blipFill>
          <a:blip r:embed="rId2"/>
          <a:stretch>
            <a:fillRect/>
          </a:stretch>
        </p:blipFill>
        <p:spPr>
          <a:xfrm>
            <a:off x="271600" y="64660"/>
            <a:ext cx="1496995" cy="1393157"/>
          </a:xfrm>
          <a:prstGeom prst="rect">
            <a:avLst/>
          </a:prstGeom>
        </p:spPr>
      </p:pic>
      <p:pic>
        <p:nvPicPr>
          <p:cNvPr id="11" name="Picture 10">
            <a:extLst>
              <a:ext uri="{FF2B5EF4-FFF2-40B4-BE49-F238E27FC236}">
                <a16:creationId xmlns:a16="http://schemas.microsoft.com/office/drawing/2014/main" id="{E5AD62B3-1436-3249-C27A-0F422C3B7487}"/>
              </a:ext>
            </a:extLst>
          </p:cNvPr>
          <p:cNvPicPr>
            <a:picLocks noChangeAspect="1"/>
          </p:cNvPicPr>
          <p:nvPr/>
        </p:nvPicPr>
        <p:blipFill>
          <a:blip r:embed="rId3"/>
          <a:stretch>
            <a:fillRect/>
          </a:stretch>
        </p:blipFill>
        <p:spPr>
          <a:xfrm>
            <a:off x="12376217" y="41618"/>
            <a:ext cx="2254183" cy="1504888"/>
          </a:xfrm>
          <a:prstGeom prst="rect">
            <a:avLst/>
          </a:prstGeom>
        </p:spPr>
      </p:pic>
    </p:spTree>
    <p:extLst>
      <p:ext uri="{BB962C8B-B14F-4D97-AF65-F5344CB8AC3E}">
        <p14:creationId xmlns:p14="http://schemas.microsoft.com/office/powerpoint/2010/main" val="1311026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1262979" y="-47724"/>
            <a:ext cx="9999553" cy="1726824"/>
          </a:xfrm>
        </p:spPr>
        <p:txBody>
          <a:bodyPr>
            <a:normAutofit/>
          </a:bodyPr>
          <a:lstStyle/>
          <a:p>
            <a:pPr>
              <a:lnSpc>
                <a:spcPct val="100000"/>
              </a:lnSpc>
            </a:pPr>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LIMITATIONS &amp;</a:t>
            </a:r>
            <a:b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br>
            <a:r>
              <a:rPr lang="en-US" sz="4800" b="1" dirty="0">
                <a:solidFill>
                  <a:srgbClr val="7030A0"/>
                </a:solidFill>
                <a:latin typeface="Calibri" panose="020F0502020204030204" pitchFamily="34" charset="0"/>
                <a:ea typeface="Noto Sans SC Bold" panose="020B0800000000000000" pitchFamily="34" charset="-128"/>
                <a:cs typeface="Calibri" panose="020F0502020204030204" pitchFamily="34" charset="0"/>
              </a:rPr>
              <a:t>FUTURE RESEARCH</a:t>
            </a:r>
          </a:p>
        </p:txBody>
      </p:sp>
      <p:sp>
        <p:nvSpPr>
          <p:cNvPr id="3" name="Content Placeholder 2">
            <a:extLst>
              <a:ext uri="{FF2B5EF4-FFF2-40B4-BE49-F238E27FC236}">
                <a16:creationId xmlns:a16="http://schemas.microsoft.com/office/drawing/2014/main" id="{DC50C26A-AA26-8449-ABBD-17D6BD831B00}"/>
              </a:ext>
            </a:extLst>
          </p:cNvPr>
          <p:cNvSpPr>
            <a:spLocks noGrp="1"/>
          </p:cNvSpPr>
          <p:nvPr>
            <p:ph idx="1"/>
          </p:nvPr>
        </p:nvSpPr>
        <p:spPr>
          <a:xfrm>
            <a:off x="725275" y="1679099"/>
            <a:ext cx="11074963" cy="5231171"/>
          </a:xfrm>
        </p:spPr>
        <p:txBody>
          <a:bodyPr anchor="t">
            <a:normAutofit fontScale="92500" lnSpcReduction="20000"/>
          </a:bodyPr>
          <a:lstStyle/>
          <a:p>
            <a:pPr marL="0" indent="0">
              <a:buNone/>
            </a:pPr>
            <a:r>
              <a:rPr lang="en-US" sz="2640" i="1" dirty="0">
                <a:latin typeface="Lucida Bright" panose="02040602050505020304" pitchFamily="18" charset="77"/>
                <a:ea typeface="Noto Sans SC Regular" panose="020B0500000000000000" pitchFamily="34" charset="-128"/>
              </a:rPr>
              <a:t>Limitations</a:t>
            </a:r>
          </a:p>
          <a:p>
            <a:pPr>
              <a:lnSpc>
                <a:spcPct val="100000"/>
              </a:lnSpc>
            </a:pPr>
            <a:r>
              <a:rPr lang="en-US" sz="2880" dirty="0">
                <a:latin typeface="Lucida Bright" panose="02040602050505020304" pitchFamily="18" charset="77"/>
                <a:ea typeface="Noto Sans SC Regular" panose="020B0500000000000000" pitchFamily="34" charset="-128"/>
              </a:rPr>
              <a:t>Hydration status of children</a:t>
            </a:r>
          </a:p>
          <a:p>
            <a:pPr>
              <a:lnSpc>
                <a:spcPct val="100000"/>
              </a:lnSpc>
            </a:pPr>
            <a:r>
              <a:rPr lang="en-US" sz="2880" dirty="0">
                <a:latin typeface="Lucida Bright" panose="02040602050505020304" pitchFamily="18" charset="77"/>
                <a:ea typeface="Noto Sans SC Regular" panose="020B0500000000000000" pitchFamily="34" charset="-128"/>
              </a:rPr>
              <a:t>COVID-19 pandemic</a:t>
            </a:r>
          </a:p>
          <a:p>
            <a:pPr>
              <a:lnSpc>
                <a:spcPct val="100000"/>
              </a:lnSpc>
            </a:pPr>
            <a:r>
              <a:rPr lang="en-US" sz="2880" dirty="0">
                <a:latin typeface="Lucida Bright" panose="02040602050505020304" pitchFamily="18" charset="77"/>
                <a:ea typeface="Noto Sans SC Regular" panose="020B0500000000000000" pitchFamily="34" charset="-128"/>
              </a:rPr>
              <a:t>First semester back in a classroom</a:t>
            </a:r>
          </a:p>
          <a:p>
            <a:pPr>
              <a:lnSpc>
                <a:spcPct val="100000"/>
              </a:lnSpc>
            </a:pPr>
            <a:r>
              <a:rPr lang="en-US" sz="2880" dirty="0">
                <a:latin typeface="Lucida Bright" panose="02040602050505020304" pitchFamily="18" charset="77"/>
                <a:ea typeface="Noto Sans SC Regular" panose="020B0500000000000000" pitchFamily="34" charset="-128"/>
              </a:rPr>
              <a:t>Previous research from a Pre-COVID era</a:t>
            </a:r>
          </a:p>
          <a:p>
            <a:pPr marL="0" indent="0">
              <a:lnSpc>
                <a:spcPct val="100000"/>
              </a:lnSpc>
              <a:buNone/>
            </a:pPr>
            <a:endParaRPr lang="en-US" sz="2880" i="1" dirty="0">
              <a:latin typeface="Lucida Bright" panose="02040602050505020304" pitchFamily="18" charset="77"/>
              <a:ea typeface="Noto Sans SC Regular" panose="020B0500000000000000" pitchFamily="34" charset="-128"/>
            </a:endParaRPr>
          </a:p>
          <a:p>
            <a:pPr marL="0" indent="0">
              <a:buNone/>
            </a:pPr>
            <a:r>
              <a:rPr lang="en-US" sz="2400" i="1" dirty="0">
                <a:latin typeface="Lucida Bright" panose="02040602050505020304" pitchFamily="18" charset="77"/>
                <a:ea typeface="Noto Sans SC Regular" panose="020B0500000000000000" pitchFamily="34" charset="-128"/>
              </a:rPr>
              <a:t>Future Directions</a:t>
            </a:r>
          </a:p>
          <a:p>
            <a:pPr>
              <a:lnSpc>
                <a:spcPct val="100000"/>
              </a:lnSpc>
            </a:pPr>
            <a:r>
              <a:rPr lang="en-US" sz="2880" dirty="0">
                <a:latin typeface="Lucida Bright" panose="02040602050505020304" pitchFamily="18" charset="77"/>
                <a:ea typeface="Noto Sans SC Regular" panose="020B0500000000000000" pitchFamily="34" charset="-128"/>
              </a:rPr>
              <a:t>Explore other grade levels</a:t>
            </a:r>
          </a:p>
          <a:p>
            <a:pPr>
              <a:lnSpc>
                <a:spcPct val="100000"/>
              </a:lnSpc>
            </a:pPr>
            <a:r>
              <a:rPr lang="en-US" sz="2880" dirty="0">
                <a:latin typeface="Lucida Bright" panose="02040602050505020304" pitchFamily="18" charset="77"/>
                <a:ea typeface="Noto Sans SC Regular" panose="020B0500000000000000" pitchFamily="34" charset="-128"/>
              </a:rPr>
              <a:t>Longitudinal study continuing to examine chronic stress</a:t>
            </a:r>
          </a:p>
          <a:p>
            <a:pPr>
              <a:lnSpc>
                <a:spcPct val="100000"/>
              </a:lnSpc>
            </a:pPr>
            <a:r>
              <a:rPr lang="en-US" sz="2880" dirty="0">
                <a:latin typeface="Lucida Bright" panose="02040602050505020304" pitchFamily="18" charset="77"/>
                <a:ea typeface="Noto Sans SC Regular" panose="020B0500000000000000" pitchFamily="34" charset="-128"/>
              </a:rPr>
              <a:t>Relationship between chronic stress and somatic complaints</a:t>
            </a:r>
          </a:p>
          <a:p>
            <a:pPr>
              <a:lnSpc>
                <a:spcPct val="100000"/>
              </a:lnSpc>
            </a:pPr>
            <a:r>
              <a:rPr lang="en-US" sz="2880" dirty="0">
                <a:latin typeface="Lucida Bright" panose="02040602050505020304" pitchFamily="18" charset="77"/>
                <a:ea typeface="Noto Sans SC Regular" panose="020B0500000000000000" pitchFamily="34" charset="-128"/>
              </a:rPr>
              <a:t>Relationship between chronic stress and academic performance</a:t>
            </a:r>
          </a:p>
        </p:txBody>
      </p:sp>
      <p:pic>
        <p:nvPicPr>
          <p:cNvPr id="9" name="Picture 8">
            <a:extLst>
              <a:ext uri="{FF2B5EF4-FFF2-40B4-BE49-F238E27FC236}">
                <a16:creationId xmlns:a16="http://schemas.microsoft.com/office/drawing/2014/main" id="{93A56881-6A70-362D-3270-6655E94241B4}"/>
              </a:ext>
            </a:extLst>
          </p:cNvPr>
          <p:cNvPicPr>
            <a:picLocks noChangeAspect="1"/>
          </p:cNvPicPr>
          <p:nvPr/>
        </p:nvPicPr>
        <p:blipFill>
          <a:blip r:embed="rId2"/>
          <a:stretch>
            <a:fillRect/>
          </a:stretch>
        </p:blipFill>
        <p:spPr>
          <a:xfrm>
            <a:off x="11198233" y="-47724"/>
            <a:ext cx="3432167" cy="2291306"/>
          </a:xfrm>
          <a:prstGeom prst="rect">
            <a:avLst/>
          </a:prstGeom>
        </p:spPr>
      </p:pic>
      <p:pic>
        <p:nvPicPr>
          <p:cNvPr id="5" name="Picture 4" descr="Qr code&#10;&#10;Description automatically generated">
            <a:extLst>
              <a:ext uri="{FF2B5EF4-FFF2-40B4-BE49-F238E27FC236}">
                <a16:creationId xmlns:a16="http://schemas.microsoft.com/office/drawing/2014/main" id="{2E478F65-A3BC-EBB3-0A18-8FB84304D818}"/>
              </a:ext>
            </a:extLst>
          </p:cNvPr>
          <p:cNvPicPr>
            <a:picLocks noChangeAspect="1"/>
          </p:cNvPicPr>
          <p:nvPr/>
        </p:nvPicPr>
        <p:blipFill>
          <a:blip r:embed="rId3"/>
          <a:stretch>
            <a:fillRect/>
          </a:stretch>
        </p:blipFill>
        <p:spPr>
          <a:xfrm>
            <a:off x="12135658" y="5727650"/>
            <a:ext cx="2501950" cy="2501950"/>
          </a:xfrm>
          <a:prstGeom prst="rect">
            <a:avLst/>
          </a:prstGeom>
        </p:spPr>
      </p:pic>
      <p:sp>
        <p:nvSpPr>
          <p:cNvPr id="6" name="TextBox 5">
            <a:extLst>
              <a:ext uri="{FF2B5EF4-FFF2-40B4-BE49-F238E27FC236}">
                <a16:creationId xmlns:a16="http://schemas.microsoft.com/office/drawing/2014/main" id="{C2BED2A9-2751-B144-91BA-EF275A34142C}"/>
              </a:ext>
            </a:extLst>
          </p:cNvPr>
          <p:cNvSpPr txBox="1"/>
          <p:nvPr/>
        </p:nvSpPr>
        <p:spPr>
          <a:xfrm>
            <a:off x="12210062" y="5171162"/>
            <a:ext cx="2353142" cy="589072"/>
          </a:xfrm>
          <a:prstGeom prst="rect">
            <a:avLst/>
          </a:prstGeom>
          <a:noFill/>
        </p:spPr>
        <p:txBody>
          <a:bodyPr wrap="square" rtlCol="0" anchor="ctr">
            <a:spAutoFit/>
          </a:bodyPr>
          <a:lstStyle/>
          <a:p>
            <a:pPr algn="ctr">
              <a:lnSpc>
                <a:spcPct val="150000"/>
              </a:lnSpc>
            </a:pPr>
            <a:r>
              <a:rPr lang="en-US" sz="2400" dirty="0">
                <a:solidFill>
                  <a:srgbClr val="00B0F0"/>
                </a:solidFill>
                <a:latin typeface="Marker Felt Thin" panose="02000400000000000000" pitchFamily="2" charset="77"/>
                <a:ea typeface="Baskerville" panose="02020502070401020303" pitchFamily="18" charset="0"/>
                <a:cs typeface="Cochocib Script Latin Pro" panose="020F0502020204030204" pitchFamily="34" charset="0"/>
              </a:rPr>
              <a:t>Stay Connected!</a:t>
            </a:r>
          </a:p>
        </p:txBody>
      </p:sp>
    </p:spTree>
    <p:extLst>
      <p:ext uri="{BB962C8B-B14F-4D97-AF65-F5344CB8AC3E}">
        <p14:creationId xmlns:p14="http://schemas.microsoft.com/office/powerpoint/2010/main" val="979989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finite question marks in 3D rendering">
            <a:extLst>
              <a:ext uri="{FF2B5EF4-FFF2-40B4-BE49-F238E27FC236}">
                <a16:creationId xmlns:a16="http://schemas.microsoft.com/office/drawing/2014/main" id="{A6743822-5B2D-4B14-4FDE-912AC1045DA5}"/>
              </a:ext>
            </a:extLst>
          </p:cNvPr>
          <p:cNvPicPr>
            <a:picLocks noChangeAspect="1"/>
          </p:cNvPicPr>
          <p:nvPr/>
        </p:nvPicPr>
        <p:blipFill rotWithShape="1">
          <a:blip r:embed="rId2">
            <a:alphaModFix amt="50000"/>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rcRect t="15730"/>
          <a:stretch/>
        </p:blipFill>
        <p:spPr>
          <a:xfrm>
            <a:off x="24" y="3"/>
            <a:ext cx="14630376" cy="7115906"/>
          </a:xfrm>
          <a:prstGeom prst="rect">
            <a:avLst/>
          </a:prstGeom>
        </p:spPr>
      </p:pic>
      <p:sp>
        <p:nvSpPr>
          <p:cNvPr id="2" name="Title 1">
            <a:extLst>
              <a:ext uri="{FF2B5EF4-FFF2-40B4-BE49-F238E27FC236}">
                <a16:creationId xmlns:a16="http://schemas.microsoft.com/office/drawing/2014/main" id="{C9645565-5EEC-3A48-8607-B3B735991EEE}"/>
              </a:ext>
            </a:extLst>
          </p:cNvPr>
          <p:cNvSpPr>
            <a:spLocks noGrp="1"/>
          </p:cNvSpPr>
          <p:nvPr>
            <p:ph type="title"/>
          </p:nvPr>
        </p:nvSpPr>
        <p:spPr>
          <a:xfrm>
            <a:off x="1828800" y="1346834"/>
            <a:ext cx="10972800" cy="3480622"/>
          </a:xfrm>
        </p:spPr>
        <p:txBody>
          <a:bodyPr vert="horz" lIns="109728" tIns="54864" rIns="109728" bIns="54864" rtlCol="0" anchor="b">
            <a:normAutofit/>
          </a:bodyPr>
          <a:lstStyle/>
          <a:p>
            <a:pPr algn="ctr"/>
            <a:r>
              <a:rPr lang="en-US" sz="7200" b="1" dirty="0">
                <a:solidFill>
                  <a:srgbClr val="FFFFFF"/>
                </a:solidFill>
                <a:latin typeface="Noto Sans SC Bold" panose="020B0800000000000000" pitchFamily="34" charset="-128"/>
                <a:ea typeface="Noto Sans SC Bold" panose="020B0800000000000000" pitchFamily="34" charset="-128"/>
              </a:rPr>
              <a:t>QUESTIONS?</a:t>
            </a:r>
          </a:p>
        </p:txBody>
      </p:sp>
    </p:spTree>
    <p:extLst>
      <p:ext uri="{BB962C8B-B14F-4D97-AF65-F5344CB8AC3E}">
        <p14:creationId xmlns:p14="http://schemas.microsoft.com/office/powerpoint/2010/main" val="340284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152044"/>
            <a:ext cx="13167360" cy="1042175"/>
          </a:xfrm>
        </p:spPr>
        <p:txBody>
          <a:bodyPr>
            <a:normAutofit fontScale="90000"/>
          </a:bodyPr>
          <a:lstStyle/>
          <a:p>
            <a:r>
              <a:rPr lang="en-US" b="1" dirty="0">
                <a:solidFill>
                  <a:srgbClr val="7030A0"/>
                </a:solidFill>
              </a:rPr>
              <a:t>Current State of Childhood Obesity</a:t>
            </a:r>
          </a:p>
        </p:txBody>
      </p:sp>
      <p:sp>
        <p:nvSpPr>
          <p:cNvPr id="3" name="Content Placeholder 2"/>
          <p:cNvSpPr>
            <a:spLocks noGrp="1"/>
          </p:cNvSpPr>
          <p:nvPr>
            <p:ph sz="half" idx="1"/>
          </p:nvPr>
        </p:nvSpPr>
        <p:spPr>
          <a:xfrm>
            <a:off x="208448" y="1785588"/>
            <a:ext cx="6674669" cy="4926029"/>
          </a:xfrm>
          <a:solidFill>
            <a:schemeClr val="accent1"/>
          </a:solidFill>
        </p:spPr>
        <p:txBody>
          <a:bodyPr>
            <a:normAutofit fontScale="85000" lnSpcReduction="20000"/>
          </a:bodyPr>
          <a:lstStyle/>
          <a:p>
            <a:r>
              <a:rPr lang="en-US" dirty="0">
                <a:solidFill>
                  <a:schemeClr val="bg1"/>
                </a:solidFill>
              </a:rPr>
              <a:t>340 million children worldwide 5-19 overweight or obese </a:t>
            </a:r>
            <a:endParaRPr lang="en-US" sz="1440" dirty="0">
              <a:solidFill>
                <a:schemeClr val="bg1"/>
              </a:solidFill>
            </a:endParaRPr>
          </a:p>
          <a:p>
            <a:pPr lvl="1"/>
            <a:r>
              <a:rPr lang="en-US" dirty="0">
                <a:solidFill>
                  <a:schemeClr val="bg1"/>
                </a:solidFill>
              </a:rPr>
              <a:t>36% in United states</a:t>
            </a:r>
          </a:p>
          <a:p>
            <a:r>
              <a:rPr lang="en-US" dirty="0">
                <a:solidFill>
                  <a:schemeClr val="bg1"/>
                </a:solidFill>
              </a:rPr>
              <a:t>Leads to: </a:t>
            </a:r>
            <a:endParaRPr lang="en-US" sz="1440" dirty="0">
              <a:solidFill>
                <a:schemeClr val="bg1"/>
              </a:solidFill>
            </a:endParaRPr>
          </a:p>
          <a:p>
            <a:pPr lvl="1"/>
            <a:r>
              <a:rPr lang="en-US" dirty="0">
                <a:solidFill>
                  <a:schemeClr val="bg1"/>
                </a:solidFill>
              </a:rPr>
              <a:t>Diabetes</a:t>
            </a:r>
          </a:p>
          <a:p>
            <a:pPr lvl="1"/>
            <a:r>
              <a:rPr lang="en-US" dirty="0">
                <a:solidFill>
                  <a:schemeClr val="bg1"/>
                </a:solidFill>
              </a:rPr>
              <a:t>Cardiovascular disease</a:t>
            </a:r>
          </a:p>
          <a:p>
            <a:pPr lvl="1"/>
            <a:r>
              <a:rPr lang="en-US" dirty="0">
                <a:solidFill>
                  <a:schemeClr val="bg1"/>
                </a:solidFill>
              </a:rPr>
              <a:t>Low self-esteem/quality of life</a:t>
            </a:r>
          </a:p>
          <a:p>
            <a:pPr lvl="1"/>
            <a:r>
              <a:rPr lang="en-US" dirty="0">
                <a:solidFill>
                  <a:schemeClr val="bg1"/>
                </a:solidFill>
              </a:rPr>
              <a:t>Depression</a:t>
            </a:r>
          </a:p>
          <a:p>
            <a:pPr lvl="1"/>
            <a:r>
              <a:rPr lang="en-US" dirty="0">
                <a:solidFill>
                  <a:schemeClr val="bg1"/>
                </a:solidFill>
              </a:rPr>
              <a:t>Anxiety</a:t>
            </a:r>
          </a:p>
          <a:p>
            <a:r>
              <a:rPr lang="en-US" dirty="0">
                <a:solidFill>
                  <a:schemeClr val="bg1"/>
                </a:solidFill>
              </a:rPr>
              <a:t>14 billion spent annually </a:t>
            </a:r>
            <a:endParaRPr lang="en-US" sz="1440" dirty="0">
              <a:solidFill>
                <a:schemeClr val="bg1"/>
              </a:solidFill>
            </a:endParaRPr>
          </a:p>
          <a:p>
            <a:pPr marL="0" indent="0">
              <a:buNone/>
            </a:pPr>
            <a:endParaRPr lang="en-US" dirty="0"/>
          </a:p>
          <a:p>
            <a:endParaRPr lang="en-US" dirty="0"/>
          </a:p>
          <a:p>
            <a:endParaRPr lang="en-US" dirty="0"/>
          </a:p>
          <a:p>
            <a:pPr marL="548640" lvl="1" indent="0">
              <a:buNone/>
            </a:pPr>
            <a:endParaRPr lang="en-US" dirty="0"/>
          </a:p>
          <a:p>
            <a:endParaRPr lang="en-US" dirty="0"/>
          </a:p>
        </p:txBody>
      </p:sp>
      <p:sp>
        <p:nvSpPr>
          <p:cNvPr id="5" name="Content Placeholder 4"/>
          <p:cNvSpPr>
            <a:spLocks noGrp="1"/>
          </p:cNvSpPr>
          <p:nvPr>
            <p:ph sz="half" idx="2"/>
          </p:nvPr>
        </p:nvSpPr>
        <p:spPr>
          <a:xfrm>
            <a:off x="7006406" y="2804248"/>
            <a:ext cx="7424101" cy="4319179"/>
          </a:xfrm>
        </p:spPr>
        <p:txBody>
          <a:bodyPr>
            <a:normAutofit fontScale="85000" lnSpcReduction="20000"/>
          </a:bodyPr>
          <a:lstStyle/>
          <a:p>
            <a:pPr marL="0" indent="0">
              <a:buNone/>
            </a:pPr>
            <a:endParaRPr lang="en-US" dirty="0"/>
          </a:p>
          <a:p>
            <a:endParaRPr lang="en-US" dirty="0"/>
          </a:p>
        </p:txBody>
      </p:sp>
      <p:pic>
        <p:nvPicPr>
          <p:cNvPr id="10242" name="Picture 2" descr="Products - Health E Stats - Prevalence of Overweight, Obesity, and Severe  Obesity Among Children and Adolescents Aged 2–19 Years: United States,  1963–1965 Through 2017–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998" y="1785588"/>
            <a:ext cx="7572916" cy="5182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93329" y="7896233"/>
            <a:ext cx="8816077" cy="313932"/>
          </a:xfrm>
          <a:prstGeom prst="rect">
            <a:avLst/>
          </a:prstGeom>
          <a:noFill/>
        </p:spPr>
        <p:txBody>
          <a:bodyPr wrap="square" rtlCol="0">
            <a:spAutoFit/>
          </a:bodyPr>
          <a:lstStyle/>
          <a:p>
            <a:pPr defTabSz="548640">
              <a:defRPr/>
            </a:pPr>
            <a:r>
              <a:rPr lang="en-US" sz="1440" dirty="0">
                <a:solidFill>
                  <a:prstClr val="white"/>
                </a:solidFill>
                <a:latin typeface="Trebuchet MS" panose="020B0603020202020204"/>
              </a:rPr>
              <a:t>(CDC, 2021; Sanyalu et al., 2019; Tremmel et al., 2017; WHO, 2021)</a:t>
            </a:r>
          </a:p>
        </p:txBody>
      </p:sp>
    </p:spTree>
    <p:extLst>
      <p:ext uri="{BB962C8B-B14F-4D97-AF65-F5344CB8AC3E}">
        <p14:creationId xmlns:p14="http://schemas.microsoft.com/office/powerpoint/2010/main" val="3419305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81351"/>
            <a:ext cx="13167360" cy="966831"/>
          </a:xfrm>
        </p:spPr>
        <p:txBody>
          <a:bodyPr>
            <a:normAutofit fontScale="90000"/>
          </a:bodyPr>
          <a:lstStyle/>
          <a:p>
            <a:r>
              <a:rPr lang="en-US" b="1" dirty="0">
                <a:solidFill>
                  <a:srgbClr val="7030A0"/>
                </a:solidFill>
              </a:rPr>
              <a:t>Causes of Obesity</a:t>
            </a:r>
          </a:p>
        </p:txBody>
      </p:sp>
      <p:sp>
        <p:nvSpPr>
          <p:cNvPr id="3" name="Content Placeholder 2"/>
          <p:cNvSpPr>
            <a:spLocks noGrp="1"/>
          </p:cNvSpPr>
          <p:nvPr>
            <p:ph sz="half" idx="1"/>
          </p:nvPr>
        </p:nvSpPr>
        <p:spPr>
          <a:xfrm>
            <a:off x="241326" y="1267078"/>
            <a:ext cx="6547633" cy="2676589"/>
          </a:xfrm>
          <a:solidFill>
            <a:schemeClr val="accent1"/>
          </a:solidFill>
        </p:spPr>
        <p:txBody>
          <a:bodyPr>
            <a:normAutofit fontScale="77500" lnSpcReduction="20000"/>
          </a:bodyPr>
          <a:lstStyle/>
          <a:p>
            <a:pPr marL="0" indent="0" algn="ctr">
              <a:buNone/>
            </a:pPr>
            <a:r>
              <a:rPr lang="en-US" b="1" u="sng" dirty="0">
                <a:solidFill>
                  <a:schemeClr val="bg1"/>
                </a:solidFill>
              </a:rPr>
              <a:t>Sedentary behaviors</a:t>
            </a:r>
            <a:endParaRPr lang="en-US" sz="1440" dirty="0">
              <a:solidFill>
                <a:schemeClr val="bg1"/>
              </a:solidFill>
            </a:endParaRPr>
          </a:p>
          <a:p>
            <a:pPr lvl="1"/>
            <a:r>
              <a:rPr lang="en-US" dirty="0">
                <a:solidFill>
                  <a:schemeClr val="bg1"/>
                </a:solidFill>
              </a:rPr>
              <a:t>Average &gt;8 hours per day</a:t>
            </a:r>
          </a:p>
          <a:p>
            <a:pPr lvl="1"/>
            <a:r>
              <a:rPr lang="en-US" dirty="0">
                <a:solidFill>
                  <a:schemeClr val="bg1"/>
                </a:solidFill>
              </a:rPr>
              <a:t>34-39% average less than 2 hours screen time daily </a:t>
            </a:r>
          </a:p>
          <a:p>
            <a:pPr lvl="1"/>
            <a:r>
              <a:rPr lang="en-US" dirty="0">
                <a:solidFill>
                  <a:schemeClr val="bg1"/>
                </a:solidFill>
              </a:rPr>
              <a:t>63% of school day seated in classroom</a:t>
            </a:r>
          </a:p>
          <a:p>
            <a:pPr lvl="1"/>
            <a:r>
              <a:rPr lang="en-US" dirty="0">
                <a:solidFill>
                  <a:schemeClr val="bg1"/>
                </a:solidFill>
              </a:rPr>
              <a:t>Sedentary while at home </a:t>
            </a:r>
          </a:p>
          <a:p>
            <a:endParaRPr lang="en-US" dirty="0"/>
          </a:p>
        </p:txBody>
      </p:sp>
      <p:sp>
        <p:nvSpPr>
          <p:cNvPr id="4" name="Content Placeholder 3"/>
          <p:cNvSpPr>
            <a:spLocks noGrp="1"/>
          </p:cNvSpPr>
          <p:nvPr>
            <p:ph sz="half" idx="2"/>
          </p:nvPr>
        </p:nvSpPr>
        <p:spPr>
          <a:xfrm>
            <a:off x="7510520" y="1267079"/>
            <a:ext cx="6878554" cy="2676588"/>
          </a:xfrm>
          <a:solidFill>
            <a:schemeClr val="accent1"/>
          </a:solidFill>
        </p:spPr>
        <p:txBody>
          <a:bodyPr>
            <a:normAutofit fontScale="77500" lnSpcReduction="20000"/>
          </a:bodyPr>
          <a:lstStyle/>
          <a:p>
            <a:pPr marL="0" indent="0" algn="ctr">
              <a:buNone/>
            </a:pPr>
            <a:r>
              <a:rPr lang="en-US" b="1" u="sng" dirty="0">
                <a:solidFill>
                  <a:schemeClr val="bg1"/>
                </a:solidFill>
              </a:rPr>
              <a:t>Physical activity</a:t>
            </a:r>
            <a:endParaRPr lang="en-US" sz="1440" u="sng" dirty="0">
              <a:solidFill>
                <a:schemeClr val="bg1"/>
              </a:solidFill>
            </a:endParaRPr>
          </a:p>
          <a:p>
            <a:pPr lvl="1"/>
            <a:r>
              <a:rPr lang="en-US" dirty="0">
                <a:solidFill>
                  <a:schemeClr val="bg1"/>
                </a:solidFill>
              </a:rPr>
              <a:t>24-33% meeting 60 minutes of moderate to vigorous physical activity</a:t>
            </a:r>
          </a:p>
          <a:p>
            <a:pPr lvl="1"/>
            <a:r>
              <a:rPr lang="en-US" dirty="0">
                <a:solidFill>
                  <a:schemeClr val="bg1"/>
                </a:solidFill>
              </a:rPr>
              <a:t>Females less active than males</a:t>
            </a:r>
          </a:p>
          <a:p>
            <a:pPr lvl="1"/>
            <a:r>
              <a:rPr lang="en-US" dirty="0">
                <a:solidFill>
                  <a:schemeClr val="bg1"/>
                </a:solidFill>
              </a:rPr>
              <a:t>Differences by race</a:t>
            </a:r>
          </a:p>
          <a:p>
            <a:pPr lvl="1"/>
            <a:r>
              <a:rPr lang="en-US" dirty="0">
                <a:solidFill>
                  <a:schemeClr val="bg1"/>
                </a:solidFill>
              </a:rPr>
              <a:t>Physical activity decreases with age</a:t>
            </a:r>
          </a:p>
          <a:p>
            <a:pPr lvl="1"/>
            <a:endParaRPr lang="en-US" dirty="0"/>
          </a:p>
          <a:p>
            <a:endParaRPr lang="en-US" dirty="0"/>
          </a:p>
        </p:txBody>
      </p:sp>
      <p:sp>
        <p:nvSpPr>
          <p:cNvPr id="8" name="TextBox 7"/>
          <p:cNvSpPr txBox="1"/>
          <p:nvPr/>
        </p:nvSpPr>
        <p:spPr>
          <a:xfrm>
            <a:off x="9806940" y="7915668"/>
            <a:ext cx="4823460" cy="295466"/>
          </a:xfrm>
          <a:prstGeom prst="rect">
            <a:avLst/>
          </a:prstGeom>
          <a:noFill/>
        </p:spPr>
        <p:txBody>
          <a:bodyPr wrap="square" rtlCol="0">
            <a:spAutoFit/>
          </a:bodyPr>
          <a:lstStyle/>
          <a:p>
            <a:pPr defTabSz="548640">
              <a:defRPr/>
            </a:pPr>
            <a:r>
              <a:rPr lang="en-US" sz="1320" dirty="0">
                <a:solidFill>
                  <a:prstClr val="white"/>
                </a:solidFill>
                <a:latin typeface="Trebuchet MS" panose="020B0603020202020204"/>
              </a:rPr>
              <a:t>(Aubert et al., 2018; Barnett et al., 2018; Mann et al., 2017)</a:t>
            </a:r>
          </a:p>
        </p:txBody>
      </p:sp>
      <p:pic>
        <p:nvPicPr>
          <p:cNvPr id="2050" name="Picture 2" descr="Chart: Screen Time Dominates Kid's Play | Statis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25" y="4026259"/>
            <a:ext cx="6547634" cy="30694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t="15595"/>
          <a:stretch/>
        </p:blipFill>
        <p:spPr>
          <a:xfrm>
            <a:off x="7510520" y="3943666"/>
            <a:ext cx="6878554" cy="3152077"/>
          </a:xfrm>
          <a:prstGeom prst="rect">
            <a:avLst/>
          </a:prstGeom>
        </p:spPr>
      </p:pic>
    </p:spTree>
    <p:extLst>
      <p:ext uri="{BB962C8B-B14F-4D97-AF65-F5344CB8AC3E}">
        <p14:creationId xmlns:p14="http://schemas.microsoft.com/office/powerpoint/2010/main" val="2412280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17648</TotalTime>
  <Words>3799</Words>
  <Application>Microsoft Office PowerPoint</Application>
  <PresentationFormat>Custom</PresentationFormat>
  <Paragraphs>590</Paragraphs>
  <Slides>72</Slides>
  <Notes>22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72</vt:i4>
      </vt:variant>
    </vt:vector>
  </HeadingPairs>
  <TitlesOfParts>
    <vt:vector size="90" baseType="lpstr">
      <vt:lpstr>APPLE CHANCERY</vt:lpstr>
      <vt:lpstr>Arial</vt:lpstr>
      <vt:lpstr>Baskerville</vt:lpstr>
      <vt:lpstr>Calibri</vt:lpstr>
      <vt:lpstr>Calibri(body)</vt:lpstr>
      <vt:lpstr>Cochocib Script Latin Pro</vt:lpstr>
      <vt:lpstr>Georgia</vt:lpstr>
      <vt:lpstr>Helvetica</vt:lpstr>
      <vt:lpstr>Lucida Bright</vt:lpstr>
      <vt:lpstr>Marker Felt Thin</vt:lpstr>
      <vt:lpstr>Noto Sans Bassa Vah</vt:lpstr>
      <vt:lpstr>Noto Sans Myanmar</vt:lpstr>
      <vt:lpstr>Noto Sans SC Bold</vt:lpstr>
      <vt:lpstr>Noto Sans SC Regular</vt:lpstr>
      <vt:lpstr>Times New Roman</vt:lpstr>
      <vt:lpstr>Trebuchet MS</vt:lpstr>
      <vt:lpstr>Wingdings</vt:lpstr>
      <vt:lpstr>Office Theme</vt:lpstr>
      <vt:lpstr>PowerPoint Presentation</vt:lpstr>
      <vt:lpstr>Our mission is to bridge the gap between academics and  social, emotional, and healthy well-being of children and adolescents.   We develop the whole child through 60 minutes of recess and 15-minute character development lessons daily</vt:lpstr>
      <vt:lpstr>LiiNK Project Intervention</vt:lpstr>
      <vt:lpstr>LiiNK History</vt:lpstr>
      <vt:lpstr>Symposium Purpose</vt:lpstr>
      <vt:lpstr>Symposium Speakers and Schedule</vt:lpstr>
      <vt:lpstr>PowerPoint Presentation</vt:lpstr>
      <vt:lpstr>Current State of Childhood Obesity</vt:lpstr>
      <vt:lpstr>Causes of Obesity</vt:lpstr>
      <vt:lpstr>Physical activity at school</vt:lpstr>
      <vt:lpstr>PowerPoint Presentation</vt:lpstr>
      <vt:lpstr>Research Question 1 and Hypothesis</vt:lpstr>
      <vt:lpstr>Research Question 2 and Hypothesis</vt:lpstr>
      <vt:lpstr>Measures-Physical Activity</vt:lpstr>
      <vt:lpstr>Measures-Body Composition</vt:lpstr>
      <vt:lpstr>Results-Physical Activity-3rd Grade</vt:lpstr>
      <vt:lpstr>Results-Physical Activity-4th Grade</vt:lpstr>
      <vt:lpstr>Results-Obesity Prevalence and BF%</vt:lpstr>
      <vt:lpstr>Results-Obesity Prevalence and BF%</vt:lpstr>
      <vt:lpstr>Summary</vt:lpstr>
      <vt:lpstr>Conclusions</vt:lpstr>
      <vt:lpstr>QUESTIONS?</vt:lpstr>
      <vt:lpstr>The Impact of Multiple Recesses on Limb Movement Patterns</vt:lpstr>
      <vt:lpstr>Introduction</vt:lpstr>
      <vt:lpstr> Research Question:   Will intervention (LiiNK) schools (60 min of recess) and control schools (20 minutes of recess) vary in limb movements during unstructured play?  </vt:lpstr>
      <vt:lpstr> Unilateral </vt:lpstr>
      <vt:lpstr>Movement Patterns  </vt:lpstr>
      <vt:lpstr>Movement Patterns </vt:lpstr>
      <vt:lpstr>Participants by Group, Grade, &amp; Sex</vt:lpstr>
      <vt:lpstr>  Procedures   </vt:lpstr>
      <vt:lpstr>PowerPoint Presentation</vt:lpstr>
      <vt:lpstr>If given the chance to play….</vt:lpstr>
      <vt:lpstr>RESULTS</vt:lpstr>
      <vt:lpstr>RESULTS</vt:lpstr>
      <vt:lpstr>RESULTS</vt:lpstr>
      <vt:lpstr>MPOT Inter-Rater Reliability Good-approaching Excellent</vt:lpstr>
      <vt:lpstr>CONCLUSIONS: </vt:lpstr>
      <vt:lpstr>What’s Next…</vt:lpstr>
      <vt:lpstr>Questions?</vt:lpstr>
      <vt:lpstr>PowerPoint Presentation</vt:lpstr>
      <vt:lpstr>Why is Dynamic Postural Balance Important?</vt:lpstr>
      <vt:lpstr>Assessing Postural Balance in Children</vt:lpstr>
      <vt:lpstr>Purpose of the Feasibility Study</vt:lpstr>
      <vt:lpstr>KTK Assessment </vt:lpstr>
      <vt:lpstr>PowerPoint Presentation</vt:lpstr>
      <vt:lpstr>PowerPoint Presentation</vt:lpstr>
      <vt:lpstr>LiiNK school students received: 45 minutes of outdoor,  unstructured play daily 3 15-minute breaks 15-minute Positive Action character lessons daily </vt:lpstr>
      <vt:lpstr>Feasibility Participants </vt:lpstr>
      <vt:lpstr>Feasibility of the KTK Assessment </vt:lpstr>
      <vt:lpstr>Pilot Study Purpose </vt:lpstr>
      <vt:lpstr>School Differences</vt:lpstr>
      <vt:lpstr>Participants</vt:lpstr>
      <vt:lpstr>Fidelity KTK Checklist </vt:lpstr>
      <vt:lpstr>Pilot Study Results</vt:lpstr>
      <vt:lpstr>Conclusions</vt:lpstr>
      <vt:lpstr>PowerPoint Presentation</vt:lpstr>
      <vt:lpstr>PowerPoint Presentation</vt:lpstr>
      <vt:lpstr>STRESS IN THE CLASSROOM</vt:lpstr>
      <vt:lpstr>PURPOSE OF THIS STUDY</vt:lpstr>
      <vt:lpstr>RESEARCH QUESTION  &amp; HYPOTHESES</vt:lpstr>
      <vt:lpstr>PARTICIPANTS </vt:lpstr>
      <vt:lpstr>MEASURE: DEMOGRAPHIC INFORMATION</vt:lpstr>
      <vt:lpstr>MEASURE: HAIR CORTISOL CONCENTRATION</vt:lpstr>
      <vt:lpstr>PROCEDURES:  PARTICIPANT RECRUITMENT &amp; DEMOGRAPHICS</vt:lpstr>
      <vt:lpstr>PROCEDURES:  HAIR CORTISOL CONCENTRATION </vt:lpstr>
      <vt:lpstr>PROCEDURES:  HAIR CORTISOL EXTRACTION </vt:lpstr>
      <vt:lpstr>RESULTS: DEMOGRAPHICS</vt:lpstr>
      <vt:lpstr>Group by Gender Differences</vt:lpstr>
      <vt:lpstr>Group by Age Differences</vt:lpstr>
      <vt:lpstr>CONCLUSIONS</vt:lpstr>
      <vt:lpstr>LIMITATIONS &amp; FUTURE RESEARCH</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Rhea, Debbie</dc:creator>
  <cp:keywords/>
  <dc:description/>
  <cp:lastModifiedBy>Rhea, Debbie</cp:lastModifiedBy>
  <cp:revision>48</cp:revision>
  <dcterms:created xsi:type="dcterms:W3CDTF">2014-09-04T17:34:13Z</dcterms:created>
  <dcterms:modified xsi:type="dcterms:W3CDTF">2022-10-27T02:07:42Z</dcterms:modified>
  <cp:category/>
</cp:coreProperties>
</file>