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6" r:id="rId1"/>
  </p:sldMasterIdLst>
  <p:notesMasterIdLst>
    <p:notesMasterId r:id="rId20"/>
  </p:notesMasterIdLst>
  <p:sldIdLst>
    <p:sldId id="256" r:id="rId2"/>
    <p:sldId id="408" r:id="rId3"/>
    <p:sldId id="312" r:id="rId4"/>
    <p:sldId id="259" r:id="rId5"/>
    <p:sldId id="417" r:id="rId6"/>
    <p:sldId id="416" r:id="rId7"/>
    <p:sldId id="493" r:id="rId8"/>
    <p:sldId id="297" r:id="rId9"/>
    <p:sldId id="298" r:id="rId10"/>
    <p:sldId id="299" r:id="rId11"/>
    <p:sldId id="301" r:id="rId12"/>
    <p:sldId id="287" r:id="rId13"/>
    <p:sldId id="261" r:id="rId14"/>
    <p:sldId id="531" r:id="rId15"/>
    <p:sldId id="530" r:id="rId16"/>
    <p:sldId id="451" r:id="rId17"/>
    <p:sldId id="446" r:id="rId18"/>
    <p:sldId id="29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78" autoAdjust="0"/>
    <p:restoredTop sz="94660"/>
  </p:normalViewPr>
  <p:slideViewPr>
    <p:cSldViewPr snapToGrid="0">
      <p:cViewPr varScale="1">
        <p:scale>
          <a:sx n="82" d="100"/>
          <a:sy n="82" d="100"/>
        </p:scale>
        <p:origin x="47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B2343-6920-45CD-91ED-CF5C3CD493A7}" type="datetimeFigureOut">
              <a:rPr lang="en-US" smtClean="0"/>
              <a:t>10/5/2022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C95A6-2892-41FF-AB06-A3F1C33D7F31}" type="slidenum">
              <a:rPr lang="en-US" smtClean="0"/>
              <a:t>‹#›</a:t>
            </a:fld>
            <a:endParaRPr lang="en-US"/>
          </a:p>
        </p:txBody>
      </p:sp>
    </p:spTree>
    <p:extLst>
      <p:ext uri="{BB962C8B-B14F-4D97-AF65-F5344CB8AC3E}">
        <p14:creationId xmlns:p14="http://schemas.microsoft.com/office/powerpoint/2010/main" val="2314629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dirty="0"/>
              <a:t>Lack of research on adult play</a:t>
            </a:r>
          </a:p>
          <a:p>
            <a:r>
              <a:rPr lang="en-US" dirty="0"/>
              <a:t>Hit a stage when play “is not necessary”</a:t>
            </a:r>
          </a:p>
          <a:p>
            <a:pPr lvl="1"/>
            <a:r>
              <a:rPr lang="en-US" dirty="0"/>
              <a:t>“Play is for children”</a:t>
            </a:r>
          </a:p>
          <a:p>
            <a:r>
              <a:rPr lang="en-US" dirty="0"/>
              <a:t>Not a part of daily routine</a:t>
            </a:r>
          </a:p>
          <a:p>
            <a:r>
              <a:rPr lang="en-US" dirty="0"/>
              <a:t>Play every day, but label it as something else</a:t>
            </a:r>
          </a:p>
          <a:p>
            <a:pPr lvl="1"/>
            <a:r>
              <a:rPr lang="en-US" dirty="0"/>
              <a:t>i.e. collecting toy cars is a “hobby”</a:t>
            </a:r>
          </a:p>
          <a:p>
            <a:endParaRPr lang="en-US" dirty="0"/>
          </a:p>
        </p:txBody>
      </p:sp>
      <p:sp>
        <p:nvSpPr>
          <p:cNvPr id="4" name="Slide Number Placeholder 3"/>
          <p:cNvSpPr>
            <a:spLocks noGrp="1"/>
          </p:cNvSpPr>
          <p:nvPr>
            <p:ph type="sldNum" sz="quarter" idx="10"/>
          </p:nvPr>
        </p:nvSpPr>
        <p:spPr/>
        <p:txBody>
          <a:bodyPr/>
          <a:lstStyle/>
          <a:p>
            <a:fld id="{8172B068-82FE-47CB-A620-91FCC9BE08C7}" type="slidenum">
              <a:rPr lang="en-US" smtClean="0"/>
              <a:t>4</a:t>
            </a:fld>
            <a:endParaRPr lang="en-US" dirty="0"/>
          </a:p>
        </p:txBody>
      </p:sp>
    </p:spTree>
    <p:extLst>
      <p:ext uri="{BB962C8B-B14F-4D97-AF65-F5344CB8AC3E}">
        <p14:creationId xmlns:p14="http://schemas.microsoft.com/office/powerpoint/2010/main" val="4272087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dirty="0"/>
              <a:t>Lack of research on adult play</a:t>
            </a:r>
          </a:p>
          <a:p>
            <a:r>
              <a:rPr lang="en-US" dirty="0"/>
              <a:t>Hit a stage when play “is not necessary”</a:t>
            </a:r>
          </a:p>
          <a:p>
            <a:pPr lvl="1"/>
            <a:r>
              <a:rPr lang="en-US" dirty="0"/>
              <a:t>“Play is for children”</a:t>
            </a:r>
          </a:p>
          <a:p>
            <a:r>
              <a:rPr lang="en-US" dirty="0"/>
              <a:t>Not a part of daily routine</a:t>
            </a:r>
          </a:p>
          <a:p>
            <a:r>
              <a:rPr lang="en-US" dirty="0"/>
              <a:t>Play every day, but label it as something else</a:t>
            </a:r>
          </a:p>
          <a:p>
            <a:pPr lvl="1"/>
            <a:r>
              <a:rPr lang="en-US" dirty="0"/>
              <a:t>i.e. collecting toy cars is a “hobby”</a:t>
            </a:r>
          </a:p>
          <a:p>
            <a:endParaRPr lang="en-US" dirty="0"/>
          </a:p>
        </p:txBody>
      </p:sp>
      <p:sp>
        <p:nvSpPr>
          <p:cNvPr id="4" name="Slide Number Placeholder 3"/>
          <p:cNvSpPr>
            <a:spLocks noGrp="1"/>
          </p:cNvSpPr>
          <p:nvPr>
            <p:ph type="sldNum" sz="quarter" idx="10"/>
          </p:nvPr>
        </p:nvSpPr>
        <p:spPr/>
        <p:txBody>
          <a:bodyPr/>
          <a:lstStyle/>
          <a:p>
            <a:fld id="{8172B068-82FE-47CB-A620-91FCC9BE08C7}" type="slidenum">
              <a:rPr lang="en-US" smtClean="0"/>
              <a:t>6</a:t>
            </a:fld>
            <a:endParaRPr lang="en-US" dirty="0"/>
          </a:p>
        </p:txBody>
      </p:sp>
    </p:spTree>
    <p:extLst>
      <p:ext uri="{BB962C8B-B14F-4D97-AF65-F5344CB8AC3E}">
        <p14:creationId xmlns:p14="http://schemas.microsoft.com/office/powerpoint/2010/main" val="2063121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DO:</a:t>
            </a:r>
          </a:p>
          <a:p>
            <a:pPr marL="171450" indent="-171450">
              <a:buFont typeface="Arial" charset="0"/>
              <a:buChar char="•"/>
            </a:pPr>
            <a:r>
              <a:rPr lang="en-US" i="1" dirty="0"/>
              <a:t>[Review the four pieces that lead to healthy brain development.]</a:t>
            </a:r>
          </a:p>
          <a:p>
            <a:pPr marL="171450" indent="-171450">
              <a:buFont typeface="Arial" charset="0"/>
              <a:buChar char="•"/>
            </a:pPr>
            <a:endParaRPr lang="en-US" dirty="0"/>
          </a:p>
          <a:p>
            <a:r>
              <a:rPr lang="en-US" b="1" u="sng" dirty="0"/>
              <a:t>SAY:</a:t>
            </a:r>
          </a:p>
          <a:p>
            <a:pPr marL="171450" indent="-171450">
              <a:buFont typeface="Arial" charset="0"/>
              <a:buChar char="•"/>
            </a:pPr>
            <a:r>
              <a:rPr lang="en-US" dirty="0"/>
              <a:t>This slide gives a visual on how we develop our brains to take in information.</a:t>
            </a:r>
          </a:p>
          <a:p>
            <a:pPr marL="171450" indent="-171450">
              <a:buFont typeface="Arial" charset="0"/>
              <a:buChar char="•"/>
            </a:pPr>
            <a:r>
              <a:rPr lang="en-US" dirty="0"/>
              <a:t>There are four important areas that lead to brain development:</a:t>
            </a:r>
          </a:p>
          <a:p>
            <a:pPr marL="628650" lvl="1" indent="-171450">
              <a:buFont typeface="Arial" panose="020B0604020202020204" pitchFamily="34" charset="0"/>
              <a:buChar char="•"/>
            </a:pPr>
            <a:r>
              <a:rPr lang="en-US" b="0" dirty="0"/>
              <a:t>Activity level: how much are we moving in sport and also in play settings?</a:t>
            </a:r>
          </a:p>
          <a:p>
            <a:pPr marL="628650" lvl="1" indent="-171450">
              <a:buFont typeface="Arial" panose="020B0604020202020204" pitchFamily="34" charset="0"/>
              <a:buChar char="•"/>
            </a:pPr>
            <a:r>
              <a:rPr lang="en-US" b="0" dirty="0">
                <a:solidFill>
                  <a:srgbClr val="FF0000"/>
                </a:solidFill>
              </a:rPr>
              <a:t>Short bouts of information given at one time: longer bouts of information are not retained very well. </a:t>
            </a:r>
          </a:p>
          <a:p>
            <a:pPr marL="628650" lvl="1" indent="-171450">
              <a:buFont typeface="Arial" panose="020B0604020202020204" pitchFamily="34" charset="0"/>
              <a:buChar char="•"/>
            </a:pPr>
            <a:r>
              <a:rPr lang="en-US" b="0" dirty="0"/>
              <a:t>Socialization: this is important from a very young age, but unfortunately, children today are not socializing the way they need to because of technology.</a:t>
            </a:r>
          </a:p>
          <a:p>
            <a:pPr marL="628650" lvl="1" indent="-171450">
              <a:buFont typeface="Arial" panose="020B0604020202020204" pitchFamily="34" charset="0"/>
              <a:buChar char="•"/>
            </a:pPr>
            <a:r>
              <a:rPr lang="en-US" b="0" dirty="0">
                <a:solidFill>
                  <a:srgbClr val="FF0000"/>
                </a:solidFill>
              </a:rPr>
              <a:t>Emotional states: children today are more stressed, less happy, and experience more depression and anxiety than ever before. If they’re anxious or stressed, this creates a rise in cortisol which can shrink the brain.</a:t>
            </a:r>
          </a:p>
          <a:p>
            <a:pPr marL="171450" indent="-171450">
              <a:buFont typeface="Arial" panose="020B0604020202020204" pitchFamily="34" charset="0"/>
              <a:buChar char="•"/>
            </a:pPr>
            <a:r>
              <a:rPr lang="en-US" dirty="0"/>
              <a:t>LiiNK addresses all 4 areas:</a:t>
            </a:r>
          </a:p>
          <a:p>
            <a:pPr marL="628650" lvl="1" indent="-171450">
              <a:buFont typeface="Arial" panose="020B0604020202020204" pitchFamily="34" charset="0"/>
              <a:buChar char="•"/>
            </a:pPr>
            <a:r>
              <a:rPr lang="en-US" dirty="0"/>
              <a:t>Activity level: children still get physical education (structured) as well as four 15-minute recesses per day (unstructured).</a:t>
            </a:r>
          </a:p>
          <a:p>
            <a:pPr marL="628650" lvl="1" indent="-171450">
              <a:buFont typeface="Arial" panose="020B0604020202020204" pitchFamily="34" charset="0"/>
              <a:buChar char="•"/>
            </a:pPr>
            <a:r>
              <a:rPr lang="en-US" b="0" dirty="0">
                <a:solidFill>
                  <a:srgbClr val="FF0000"/>
                </a:solidFill>
              </a:rPr>
              <a:t>Short bouts of information given at one time: T</a:t>
            </a:r>
            <a:r>
              <a:rPr lang="en-US" b="0" dirty="0">
                <a:solidFill>
                  <a:srgbClr val="FF0000"/>
                </a:solidFill>
                <a:sym typeface="Wingdings" pitchFamily="2" charset="2"/>
              </a:rPr>
              <a:t>his goes to LiiNK protocol because you have recesses every 45-60 minutes of content.</a:t>
            </a:r>
            <a:endParaRPr lang="en-US" b="0" dirty="0">
              <a:solidFill>
                <a:srgbClr val="FF0000"/>
              </a:solidFill>
            </a:endParaRPr>
          </a:p>
          <a:p>
            <a:pPr marL="628650" lvl="1" indent="-171450">
              <a:buFont typeface="Arial" panose="020B0604020202020204" pitchFamily="34" charset="0"/>
              <a:buChar char="•"/>
            </a:pPr>
            <a:r>
              <a:rPr lang="en-US" dirty="0"/>
              <a:t>Socialization: This is important from a very young age, but unfortunately children today are not socializing the way they need to because of technology. With LiiNK breaks, children have more opportunities to socialize, and with Positive Action, they are learning how to socialize.</a:t>
            </a:r>
          </a:p>
          <a:p>
            <a:pPr marL="628650" lvl="1" indent="-171450">
              <a:buFont typeface="Arial" panose="020B0604020202020204" pitchFamily="34" charset="0"/>
              <a:buChar char="•"/>
            </a:pPr>
            <a:r>
              <a:rPr lang="en-US" dirty="0"/>
              <a:t>Emotional states: We have had graduate students look at the emotional states of children in LiiNK grades, and have found that they show more positive emotions at recess than children in non-LiiNK schools. </a:t>
            </a:r>
            <a:r>
              <a:rPr lang="en-US" b="0" dirty="0">
                <a:solidFill>
                  <a:srgbClr val="FF0000"/>
                </a:solidFill>
              </a:rPr>
              <a:t>They are not as stressed or anxious, and are happier (lower cortisol levels).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AC8A32-58A4-438A-9E26-ABED0BBCFA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2423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dirty="0"/>
              <a:t>DO:</a:t>
            </a:r>
          </a:p>
          <a:p>
            <a:pPr marL="171450" indent="-171450" eaLnBrk="1" hangingPunct="1">
              <a:spcBef>
                <a:spcPct val="0"/>
              </a:spcBef>
              <a:buFont typeface="Arial" charset="0"/>
              <a:buChar char="•"/>
            </a:pPr>
            <a:r>
              <a:rPr lang="en-US" altLang="en-US" i="1" dirty="0"/>
              <a:t>[Discuss the study shown on the slide.]</a:t>
            </a:r>
          </a:p>
          <a:p>
            <a:pPr marL="171450" indent="-171450" eaLnBrk="1" hangingPunct="1">
              <a:spcBef>
                <a:spcPct val="0"/>
              </a:spcBef>
              <a:buFont typeface="Arial" charset="0"/>
              <a:buChar char="•"/>
            </a:pPr>
            <a:endParaRPr lang="en-US" altLang="en-US" dirty="0"/>
          </a:p>
          <a:p>
            <a:pPr eaLnBrk="1" hangingPunct="1">
              <a:spcBef>
                <a:spcPct val="0"/>
              </a:spcBef>
            </a:pPr>
            <a:r>
              <a:rPr lang="en-US" altLang="en-US" b="1" u="sng" dirty="0"/>
              <a:t>SAY:</a:t>
            </a:r>
          </a:p>
          <a:p>
            <a:pPr marL="171450" indent="-171450" eaLnBrk="1" hangingPunct="1">
              <a:spcBef>
                <a:spcPct val="0"/>
              </a:spcBef>
              <a:buFont typeface="Arial" panose="020B0604020202020204" pitchFamily="34" charset="0"/>
              <a:buChar char="•"/>
            </a:pPr>
            <a:r>
              <a:rPr lang="en-US" altLang="en-US" dirty="0"/>
              <a:t>This study (2010) examined the relation between physical activity and brain function.</a:t>
            </a:r>
          </a:p>
          <a:p>
            <a:pPr marL="171450" indent="-171450" eaLnBrk="1" hangingPunct="1">
              <a:spcBef>
                <a:spcPct val="0"/>
              </a:spcBef>
              <a:buFont typeface="Arial" charset="0"/>
              <a:buChar char="•"/>
            </a:pPr>
            <a:r>
              <a:rPr lang="en-US" altLang="en-US" dirty="0"/>
              <a:t>50 children completed a recognition task on a computer.</a:t>
            </a:r>
          </a:p>
          <a:p>
            <a:pPr marL="628650" lvl="1" indent="-171450">
              <a:spcBef>
                <a:spcPct val="0"/>
              </a:spcBef>
              <a:buFont typeface="Arial" charset="0"/>
              <a:buChar char="•"/>
            </a:pPr>
            <a:r>
              <a:rPr lang="en-US" altLang="en-US" dirty="0"/>
              <a:t>Of those 50, 25 participated in a 9-month physical activity afterschool program, while 25 went home after school.</a:t>
            </a:r>
          </a:p>
          <a:p>
            <a:pPr marL="628650" lvl="1" indent="-171450">
              <a:spcBef>
                <a:spcPct val="0"/>
              </a:spcBef>
              <a:buFont typeface="Arial" charset="0"/>
              <a:buChar char="•"/>
            </a:pPr>
            <a:r>
              <a:rPr lang="en-US" altLang="en-US" dirty="0"/>
              <a:t>Those that participated in the afterschool program engaged in 75-minutes of physical activity each day.</a:t>
            </a:r>
          </a:p>
          <a:p>
            <a:pPr marL="171450" indent="-171450">
              <a:spcBef>
                <a:spcPct val="0"/>
              </a:spcBef>
              <a:buFont typeface="Arial" charset="0"/>
              <a:buChar char="•"/>
            </a:pPr>
            <a:r>
              <a:rPr lang="en-US" altLang="en-US" dirty="0"/>
              <a:t>Those who participated in the program improved their performance, while those who did not participate actually had lower scores</a:t>
            </a:r>
          </a:p>
          <a:p>
            <a:pPr marL="171450" indent="-171450">
              <a:spcBef>
                <a:spcPct val="0"/>
              </a:spcBef>
              <a:buFont typeface="Arial" charset="0"/>
              <a:buChar char="•"/>
            </a:pPr>
            <a:r>
              <a:rPr lang="en-US" altLang="en-US" dirty="0"/>
              <a:t>Brain function of the kids who did the after-school physical activity program is shown on the top (before and after the nine months). </a:t>
            </a:r>
          </a:p>
          <a:p>
            <a:pPr marL="171450" indent="-171450">
              <a:spcBef>
                <a:spcPct val="0"/>
              </a:spcBef>
              <a:buFont typeface="Arial" charset="0"/>
              <a:buChar char="•"/>
            </a:pPr>
            <a:r>
              <a:rPr lang="en-US" altLang="en-US" dirty="0"/>
              <a:t>Brain function of the kids who just went home and stayed indoors after school is shown on the bottom (before and after the nine months).</a:t>
            </a:r>
          </a:p>
          <a:p>
            <a:pPr marL="171450" indent="-171450">
              <a:spcBef>
                <a:spcPct val="0"/>
              </a:spcBef>
              <a:buFont typeface="Arial" charset="0"/>
              <a:buChar char="•"/>
            </a:pPr>
            <a:r>
              <a:rPr lang="en-US" altLang="en-US" dirty="0"/>
              <a:t>The color red is positive neural activation in that region of the brain (red is good).</a:t>
            </a:r>
          </a:p>
          <a:p>
            <a:pPr marL="171450" indent="-171450">
              <a:spcBef>
                <a:spcPct val="0"/>
              </a:spcBef>
              <a:buFont typeface="Arial" charset="0"/>
              <a:buChar char="•"/>
            </a:pPr>
            <a:r>
              <a:rPr lang="en-US" altLang="en-US" dirty="0"/>
              <a:t>The color blue is little or no activation in that region of the brain.</a:t>
            </a:r>
          </a:p>
          <a:p>
            <a:pPr marL="171450" indent="-171450">
              <a:spcBef>
                <a:spcPct val="0"/>
              </a:spcBef>
              <a:buFont typeface="Arial" charset="0"/>
              <a:buChar char="•"/>
            </a:pPr>
            <a:endParaRPr lang="en-US" altLang="en-US" dirty="0"/>
          </a:p>
          <a:p>
            <a:pPr marL="0" indent="0">
              <a:spcBef>
                <a:spcPct val="0"/>
              </a:spcBef>
              <a:buFont typeface="Arial" charset="0"/>
              <a:buNone/>
            </a:pPr>
            <a:r>
              <a:rPr lang="en-US" altLang="en-US" b="1" u="sng" dirty="0"/>
              <a:t>ASK:</a:t>
            </a:r>
          </a:p>
          <a:p>
            <a:pPr marL="171450" lvl="0" indent="-171450">
              <a:spcBef>
                <a:spcPct val="0"/>
              </a:spcBef>
              <a:buFont typeface="Arial" charset="0"/>
              <a:buChar char="•"/>
            </a:pPr>
            <a:r>
              <a:rPr lang="en-US" altLang="en-US" dirty="0"/>
              <a:t>What does our brain look like with/without physical activity?</a:t>
            </a:r>
          </a:p>
          <a:p>
            <a:pPr marL="171450" lvl="0" indent="-171450">
              <a:spcBef>
                <a:spcPct val="0"/>
              </a:spcBef>
              <a:buFont typeface="Arial" charset="0"/>
              <a:buChar char="•"/>
            </a:pPr>
            <a:r>
              <a:rPr lang="en-US" altLang="en-US" dirty="0"/>
              <a:t>Which kid do you want to have in your classroom?</a:t>
            </a:r>
          </a:p>
          <a:p>
            <a:pPr eaLnBrk="1" hangingPunct="1">
              <a:spcBef>
                <a:spcPct val="0"/>
              </a:spcBef>
            </a:pPr>
            <a:endParaRPr lang="en-US" altLang="en-US" b="1" u="sng" dirty="0"/>
          </a:p>
          <a:p>
            <a:pPr eaLnBrk="1" hangingPunct="1">
              <a:spcBef>
                <a:spcPct val="0"/>
              </a:spcBef>
            </a:pPr>
            <a:r>
              <a:rPr lang="en-US" altLang="en-US" b="1" u="sng" dirty="0"/>
              <a:t>BACKGROUND INFO:</a:t>
            </a:r>
          </a:p>
          <a:p>
            <a:pPr marL="171450" indent="-171450" eaLnBrk="1" hangingPunct="1">
              <a:spcBef>
                <a:spcPct val="0"/>
              </a:spcBef>
              <a:buFont typeface="Arial" charset="0"/>
              <a:buChar char="•"/>
            </a:pPr>
            <a:r>
              <a:rPr lang="en-US" altLang="en-US" dirty="0"/>
              <a:t>Pontifex, M. B., , O’Leary, K. C., </a:t>
            </a:r>
            <a:r>
              <a:rPr lang="en-US" altLang="en-US" dirty="0" err="1"/>
              <a:t>Raine</a:t>
            </a:r>
            <a:r>
              <a:rPr lang="en-US" altLang="en-US" dirty="0"/>
              <a:t>, L. B., </a:t>
            </a:r>
            <a:r>
              <a:rPr lang="en-US" altLang="en-US" dirty="0" err="1"/>
              <a:t>Chien</a:t>
            </a:r>
            <a:r>
              <a:rPr lang="en-US" altLang="en-US" dirty="0"/>
              <a:t>-Ting, W., </a:t>
            </a:r>
            <a:r>
              <a:rPr lang="en-US" altLang="en-US" dirty="0" err="1"/>
              <a:t>Drollette</a:t>
            </a:r>
            <a:r>
              <a:rPr lang="en-US" altLang="en-US" dirty="0"/>
              <a:t>, E. S., </a:t>
            </a:r>
            <a:r>
              <a:rPr lang="en-US" altLang="en-US" dirty="0" err="1"/>
              <a:t>Castelli</a:t>
            </a:r>
            <a:r>
              <a:rPr lang="en-US" altLang="en-US" dirty="0"/>
              <a:t>, D. M., &amp; Hillman, C. H. (2010). The beneficial effects of fitness training on neurocognitive function in preadolescent children. Presented at the 58</a:t>
            </a:r>
            <a:r>
              <a:rPr lang="en-US" altLang="en-US" baseline="30000" dirty="0"/>
              <a:t>th</a:t>
            </a:r>
            <a:r>
              <a:rPr lang="en-US" altLang="en-US" dirty="0"/>
              <a:t> Annual Meeting of the American College of Sports Medicine, Denver, CO.</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1331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8CBF645-1DD5-4956-8F26-A6E9CCD2251C}"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314807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DO:</a:t>
            </a:r>
          </a:p>
          <a:p>
            <a:pPr marL="171450" indent="-171450">
              <a:buFont typeface="Arial" charset="0"/>
              <a:buChar char="•"/>
            </a:pPr>
            <a:r>
              <a:rPr lang="en-US" i="1" dirty="0"/>
              <a:t>[Discuss the negative effects of sitting for adults and children.]</a:t>
            </a:r>
          </a:p>
          <a:p>
            <a:pPr marL="171450" indent="-171450">
              <a:buFont typeface="Arial" charset="0"/>
              <a:buChar char="•"/>
            </a:pPr>
            <a:endParaRPr lang="en-US" dirty="0"/>
          </a:p>
          <a:p>
            <a:r>
              <a:rPr lang="en-US" b="1" u="sng" dirty="0"/>
              <a:t>SAY:</a:t>
            </a:r>
          </a:p>
          <a:p>
            <a:pPr marL="171450" indent="-171450">
              <a:buFont typeface="Arial" charset="0"/>
              <a:buChar char="•"/>
            </a:pPr>
            <a:r>
              <a:rPr lang="en-US" dirty="0"/>
              <a:t>We know that activity is good for our brains and our bodies, but what happens to our bodies without activity?</a:t>
            </a:r>
          </a:p>
          <a:p>
            <a:pPr marL="171450" indent="-171450">
              <a:buFont typeface="Arial" charset="0"/>
              <a:buChar char="•"/>
            </a:pPr>
            <a:r>
              <a:rPr lang="en-US" dirty="0"/>
              <a:t>Today we are sitting more than ever, and just one hour of sitting has negative effects on your health. Knowing this, think about how long your kids are sitting and what it’s doing to them over time.</a:t>
            </a:r>
          </a:p>
          <a:p>
            <a:pPr marL="171450" indent="-171450">
              <a:buFont typeface="Arial" panose="020B0604020202020204" pitchFamily="34" charset="0"/>
              <a:buChar char="•"/>
            </a:pPr>
            <a:r>
              <a:rPr lang="en-US" dirty="0"/>
              <a:t>Early onset Alzheimer’s went from 60 to 50 years old. In next couple decades, it might be 40 or younger – why? Because we aren’t getting up and moving in unstructured patterns that build neurological highways in the brain. Without movement, the connections in our brains break down.</a:t>
            </a:r>
          </a:p>
          <a:p>
            <a:pPr marL="171450" indent="-171450">
              <a:buFont typeface="Arial" panose="020B0604020202020204" pitchFamily="34" charset="0"/>
              <a:buChar char="•"/>
            </a:pPr>
            <a:r>
              <a:rPr lang="en-US" b="0" u="none" dirty="0"/>
              <a:t>1 in 3 adolescents meet the criteria for an anxiety disorder (NPR, 2018) and 32% of teens report feelings of sadness and hopelessness. This stems from children being play-deprived because parents are so worried that something bad will happen, even though the crime rate has steadily declined over the last few decades.</a:t>
            </a:r>
          </a:p>
          <a:p>
            <a:pPr marL="171450" indent="-171450">
              <a:buFont typeface="Arial" panose="020B0604020202020204" pitchFamily="34" charset="0"/>
              <a:buChar char="•"/>
            </a:pPr>
            <a:endParaRPr lang="en-US" b="1" u="sng" dirty="0"/>
          </a:p>
          <a:p>
            <a:pPr marL="0" indent="0">
              <a:buFont typeface="Arial" panose="020B0604020202020204" pitchFamily="34" charset="0"/>
              <a:buNone/>
            </a:pPr>
            <a:r>
              <a:rPr lang="en-US" b="1" u="sng" dirty="0"/>
              <a:t>BACKGROUND INFO:</a:t>
            </a:r>
          </a:p>
          <a:p>
            <a:pPr marL="171450" indent="-171450">
              <a:buFont typeface="Arial" panose="020B0604020202020204" pitchFamily="34" charset="0"/>
              <a:buChar char="•"/>
            </a:pPr>
            <a:r>
              <a:rPr lang="en-US" b="0" u="none" dirty="0"/>
              <a:t>https://</a:t>
            </a:r>
            <a:r>
              <a:rPr lang="en-US" b="0" u="none" dirty="0" err="1"/>
              <a:t>www.npr.org</a:t>
            </a:r>
            <a:r>
              <a:rPr lang="en-US" b="0" u="none" dirty="0"/>
              <a:t>/sections/</a:t>
            </a:r>
            <a:r>
              <a:rPr lang="en-US" b="0" u="none" dirty="0" err="1"/>
              <a:t>ed</a:t>
            </a:r>
            <a:r>
              <a:rPr lang="en-US" b="0" u="none" dirty="0"/>
              <a:t>/2018/07/18/620074926/empowering-kids-in-an-anxious-world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AC8A32-58A4-438A-9E26-ABED0BBCFA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838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2B068-82FE-47CB-A620-91FCC9BE08C7}" type="slidenum">
              <a:rPr lang="en-US" smtClean="0"/>
              <a:t>12</a:t>
            </a:fld>
            <a:endParaRPr lang="en-US" dirty="0"/>
          </a:p>
        </p:txBody>
      </p:sp>
    </p:spTree>
    <p:extLst>
      <p:ext uri="{BB962C8B-B14F-4D97-AF65-F5344CB8AC3E}">
        <p14:creationId xmlns:p14="http://schemas.microsoft.com/office/powerpoint/2010/main" val="1103928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give input.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69D5FF-B86D-49B0-AF9E-A6ED973D4A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338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New </a:t>
            </a:r>
            <a:r>
              <a:rPr lang="en-US" sz="1200" kern="1200" dirty="0">
                <a:solidFill>
                  <a:schemeClr val="tx1"/>
                </a:solidFill>
                <a:effectLst/>
                <a:latin typeface="+mn-lt"/>
                <a:ea typeface="+mn-ea"/>
                <a:cs typeface="+mn-cs"/>
              </a:rPr>
              <a:t>website</a:t>
            </a:r>
            <a:r>
              <a:rPr lang="en-US" sz="1200" kern="1200" baseline="0" dirty="0">
                <a:solidFill>
                  <a:schemeClr val="tx1"/>
                </a:solidFill>
                <a:effectLst/>
                <a:latin typeface="+mn-lt"/>
                <a:ea typeface="+mn-ea"/>
                <a:cs typeface="+mn-cs"/>
              </a:rPr>
              <a:t> is live, now one </a:t>
            </a:r>
            <a:r>
              <a:rPr lang="en-US" sz="1200" kern="1200" baseline="0" dirty="0" err="1">
                <a:solidFill>
                  <a:schemeClr val="tx1"/>
                </a:solidFill>
                <a:effectLst/>
                <a:latin typeface="+mn-lt"/>
                <a:ea typeface="+mn-ea"/>
                <a:cs typeface="+mn-cs"/>
              </a:rPr>
              <a:t>insta</a:t>
            </a:r>
            <a:r>
              <a:rPr lang="en-US" sz="1200" kern="1200" baseline="0" dirty="0">
                <a:solidFill>
                  <a:schemeClr val="tx1"/>
                </a:solidFill>
                <a:effectLst/>
                <a:latin typeface="+mn-lt"/>
                <a:ea typeface="+mn-ea"/>
                <a:cs typeface="+mn-cs"/>
              </a:rPr>
              <a:t> and twitter, promote book?, newsletter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Any new materials we have out will be on the website, include book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35613A-4516-4E15-A5F6-FEC44C8BAF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056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8BC37AE-B9BF-4053-836A-6844AD157436}" type="datetime1">
              <a:rPr lang="en-US" smtClean="0"/>
              <a:t>10/5/2022</a:t>
            </a:fld>
            <a:endParaRPr lang="en-US" dirty="0"/>
          </a:p>
        </p:txBody>
      </p:sp>
      <p:sp>
        <p:nvSpPr>
          <p:cNvPr id="8" name="Footer Placeholder 7"/>
          <p:cNvSpPr>
            <a:spLocks noGrp="1"/>
          </p:cNvSpPr>
          <p:nvPr>
            <p:ph type="ftr" sz="quarter" idx="11"/>
          </p:nvPr>
        </p:nvSpPr>
        <p:spPr/>
        <p:txBody>
          <a:bodyPr/>
          <a:lstStyle/>
          <a:p>
            <a:r>
              <a:rPr lang="en-US"/>
              <a:t>Westminster College Hancock Symposium </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F7C8E3-0B72-48C1-87FD-B9C9A2EEDB0A}" type="datetime1">
              <a:rPr lang="en-US" smtClean="0"/>
              <a:t>10/5/2022</a:t>
            </a:fld>
            <a:endParaRPr lang="en-US" dirty="0"/>
          </a:p>
        </p:txBody>
      </p:sp>
      <p:sp>
        <p:nvSpPr>
          <p:cNvPr id="5" name="Footer Placeholder 4"/>
          <p:cNvSpPr>
            <a:spLocks noGrp="1"/>
          </p:cNvSpPr>
          <p:nvPr>
            <p:ph type="ftr" sz="quarter" idx="11"/>
          </p:nvPr>
        </p:nvSpPr>
        <p:spPr/>
        <p:txBody>
          <a:bodyPr/>
          <a:lstStyle/>
          <a:p>
            <a:r>
              <a:rPr lang="en-US"/>
              <a:t>Westminster College Hancock Symposium </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113DC-5943-4AB3-A64F-9ACA0C7FE867}" type="datetime1">
              <a:rPr lang="en-US" smtClean="0"/>
              <a:t>10/5/2022</a:t>
            </a:fld>
            <a:endParaRPr lang="en-US" dirty="0"/>
          </a:p>
        </p:txBody>
      </p:sp>
      <p:sp>
        <p:nvSpPr>
          <p:cNvPr id="5" name="Footer Placeholder 4"/>
          <p:cNvSpPr>
            <a:spLocks noGrp="1"/>
          </p:cNvSpPr>
          <p:nvPr>
            <p:ph type="ftr" sz="quarter" idx="11"/>
          </p:nvPr>
        </p:nvSpPr>
        <p:spPr/>
        <p:txBody>
          <a:bodyPr/>
          <a:lstStyle/>
          <a:p>
            <a:r>
              <a:rPr lang="en-US"/>
              <a:t>Westminster College Hancock Symposium </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FFE56925-6D6F-4A98-8751-90C744416106}" type="datetime1">
              <a:rPr lang="en-US" smtClean="0">
                <a:solidFill>
                  <a:prstClr val="black">
                    <a:lumMod val="50000"/>
                    <a:lumOff val="50000"/>
                  </a:prstClr>
                </a:solidFill>
              </a:rPr>
              <a:t>10/5/2022</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en-US">
                <a:solidFill>
                  <a:prstClr val="black">
                    <a:lumMod val="50000"/>
                    <a:lumOff val="50000"/>
                  </a:prstClr>
                </a:solidFill>
              </a:rPr>
              <a:t>Westminster College Hancock Symposium </a:t>
            </a:r>
          </a:p>
        </p:txBody>
      </p:sp>
      <p:sp>
        <p:nvSpPr>
          <p:cNvPr id="7" name="Slide Number Placeholder 6"/>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9" name="Content Placeholder 8"/>
          <p:cNvSpPr>
            <a:spLocks noGrp="1"/>
          </p:cNvSpPr>
          <p:nvPr>
            <p:ph sz="quarter" idx="13"/>
          </p:nvPr>
        </p:nvSpPr>
        <p:spPr>
          <a:xfrm>
            <a:off x="1121664" y="2039112"/>
            <a:ext cx="48768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039112"/>
            <a:ext cx="48768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341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0" name="Rectangle 9" descr="Close up view of lake edge with mountain range background">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sz="1350"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1193292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sz="1350"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093460"/>
            <a:ext cx="5320387" cy="782638"/>
          </a:xfrm>
        </p:spPr>
        <p:txBody>
          <a:bodyPr/>
          <a:lstStyle>
            <a:lvl1pPr algn="l">
              <a:defRPr>
                <a:solidFill>
                  <a:schemeClr val="bg1"/>
                </a:solidFill>
              </a:defRPr>
            </a:lvl1pPr>
          </a:lstStyle>
          <a:p>
            <a:r>
              <a:rPr lang="en-US" noProof="0"/>
              <a:t>TEXT LAYOUT 2</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fld id="{F8109CAA-E78E-4860-B06E-4004A31301CE}" type="datetime1">
              <a:rPr lang="en-US" noProof="0" smtClean="0"/>
              <a:t>10/5/2022</a:t>
            </a:fld>
            <a:endParaRPr lang="en-US" noProof="0"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a:t>Westminster College Hancock Symposium </a:t>
            </a:r>
            <a:endParaRPr lang="en-US" noProof="0" dirty="0"/>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sz="1350"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060240"/>
            <a:ext cx="5320387" cy="882524"/>
          </a:xfrm>
        </p:spPr>
        <p:txBody>
          <a:bodyPr>
            <a:normAutofit/>
          </a:bodyPr>
          <a:lstStyle>
            <a:lvl1pPr marL="0" indent="0" algn="l">
              <a:buNone/>
              <a:defRPr sz="1725">
                <a:solidFill>
                  <a:schemeClr val="bg2"/>
                </a:solidFill>
              </a:defRPr>
            </a:lvl1pPr>
            <a:lvl2pPr>
              <a:defRPr sz="1350"/>
            </a:lvl2pPr>
            <a:lvl3pPr>
              <a:defRPr sz="1350"/>
            </a:lvl3pPr>
            <a:lvl4pPr>
              <a:defRPr sz="1350"/>
            </a:lvl4pPr>
            <a:lvl5pPr>
              <a:defRPr sz="135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4693" y="1916790"/>
            <a:ext cx="4500000" cy="36576"/>
          </a:xfrm>
          <a:prstGeom prst="rect">
            <a:avLst/>
          </a:prstGeom>
          <a:solidFill>
            <a:schemeClr val="bg2"/>
          </a:solidFill>
          <a:ln w="12700" cap="flat">
            <a:noFill/>
            <a:prstDash val="solid"/>
            <a:miter/>
          </a:ln>
        </p:spPr>
        <p:txBody>
          <a:bodyPr rtlCol="0" anchor="ctr"/>
          <a:lstStyle/>
          <a:p>
            <a:pPr algn="l"/>
            <a:endParaRPr lang="en-US" sz="1350" noProof="0" dirty="0"/>
          </a:p>
        </p:txBody>
      </p:sp>
      <p:sp>
        <p:nvSpPr>
          <p:cNvPr id="11" name="Text Placeholder 14">
            <a:extLst>
              <a:ext uri="{FF2B5EF4-FFF2-40B4-BE49-F238E27FC236}">
                <a16:creationId xmlns:a16="http://schemas.microsoft.com/office/drawing/2014/main" id="{4B6CBCCA-9781-462D-AF43-C6AAE3D1AAA9}"/>
              </a:ext>
            </a:extLst>
          </p:cNvPr>
          <p:cNvSpPr>
            <a:spLocks noGrp="1"/>
          </p:cNvSpPr>
          <p:nvPr>
            <p:ph type="body" sz="quarter" idx="15" hasCustomPrompt="1"/>
          </p:nvPr>
        </p:nvSpPr>
        <p:spPr>
          <a:xfrm>
            <a:off x="6817897" y="1125545"/>
            <a:ext cx="4707843" cy="1849304"/>
          </a:xfrm>
        </p:spPr>
        <p:txBody>
          <a:bodyPr>
            <a:normAutofit/>
          </a:bodyPr>
          <a:lstStyle>
            <a:lvl1pPr marL="135000" indent="-135000">
              <a:spcBef>
                <a:spcPts val="450"/>
              </a:spcBef>
              <a:buClr>
                <a:schemeClr val="bg2"/>
              </a:buClr>
              <a:buFont typeface="Arial" panose="020B0604020202020204" pitchFamily="34" charset="0"/>
              <a:buChar char="•"/>
              <a:defRPr sz="12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06580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B3AE08-65EB-4352-832F-C0048C381AD6}" type="datetime1">
              <a:rPr lang="en-US" smtClean="0"/>
              <a:t>10/5/2022</a:t>
            </a:fld>
            <a:endParaRPr lang="en-US" dirty="0"/>
          </a:p>
        </p:txBody>
      </p:sp>
      <p:sp>
        <p:nvSpPr>
          <p:cNvPr id="8" name="Footer Placeholder 7"/>
          <p:cNvSpPr>
            <a:spLocks noGrp="1"/>
          </p:cNvSpPr>
          <p:nvPr>
            <p:ph type="ftr" sz="quarter" idx="11"/>
          </p:nvPr>
        </p:nvSpPr>
        <p:spPr/>
        <p:txBody>
          <a:bodyPr/>
          <a:lstStyle/>
          <a:p>
            <a:r>
              <a:rPr lang="en-US"/>
              <a:t>Westminster College Hancock Symposium </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74BBF587-5465-4BEA-A547-41481C6B273B}" type="datetime1">
              <a:rPr lang="en-US" smtClean="0"/>
              <a:t>10/5/2022</a:t>
            </a:fld>
            <a:endParaRPr lang="en-US" dirty="0"/>
          </a:p>
        </p:txBody>
      </p:sp>
      <p:sp>
        <p:nvSpPr>
          <p:cNvPr id="8" name="Footer Placeholder 7"/>
          <p:cNvSpPr>
            <a:spLocks noGrp="1"/>
          </p:cNvSpPr>
          <p:nvPr>
            <p:ph type="ftr" sz="quarter" idx="11"/>
          </p:nvPr>
        </p:nvSpPr>
        <p:spPr/>
        <p:txBody>
          <a:bodyPr/>
          <a:lstStyle/>
          <a:p>
            <a:r>
              <a:rPr lang="en-US"/>
              <a:t>Westminster College Hancock Symposium </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30741DC-C037-47BB-8A5D-A0CE879D5CE3}" type="datetime1">
              <a:rPr lang="en-US" smtClean="0"/>
              <a:t>10/5/2022</a:t>
            </a:fld>
            <a:endParaRPr lang="en-US" dirty="0"/>
          </a:p>
        </p:txBody>
      </p:sp>
      <p:sp>
        <p:nvSpPr>
          <p:cNvPr id="9" name="Footer Placeholder 8"/>
          <p:cNvSpPr>
            <a:spLocks noGrp="1"/>
          </p:cNvSpPr>
          <p:nvPr>
            <p:ph type="ftr" sz="quarter" idx="11"/>
          </p:nvPr>
        </p:nvSpPr>
        <p:spPr/>
        <p:txBody>
          <a:bodyPr/>
          <a:lstStyle/>
          <a:p>
            <a:r>
              <a:rPr lang="en-US"/>
              <a:t>Westminster College Hancock Symposium </a:t>
            </a:r>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141C15B4-0A9A-4A23-BFD6-F3239E67C8C2}" type="datetime1">
              <a:rPr lang="en-US" smtClean="0"/>
              <a:t>10/5/2022</a:t>
            </a:fld>
            <a:endParaRPr lang="en-US" dirty="0"/>
          </a:p>
        </p:txBody>
      </p:sp>
      <p:sp>
        <p:nvSpPr>
          <p:cNvPr id="8" name="Footer Placeholder 7"/>
          <p:cNvSpPr>
            <a:spLocks noGrp="1"/>
          </p:cNvSpPr>
          <p:nvPr>
            <p:ph type="ftr" sz="quarter" idx="11"/>
          </p:nvPr>
        </p:nvSpPr>
        <p:spPr/>
        <p:txBody>
          <a:bodyPr/>
          <a:lstStyle/>
          <a:p>
            <a:r>
              <a:rPr lang="en-US"/>
              <a:t>Westminster College Hancock Symposium </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A9B679-A75E-42EC-8026-5830413F669A}" type="datetime1">
              <a:rPr lang="en-US" smtClean="0"/>
              <a:t>10/5/2022</a:t>
            </a:fld>
            <a:endParaRPr lang="en-US" dirty="0"/>
          </a:p>
        </p:txBody>
      </p:sp>
      <p:sp>
        <p:nvSpPr>
          <p:cNvPr id="4" name="Footer Placeholder 3"/>
          <p:cNvSpPr>
            <a:spLocks noGrp="1"/>
          </p:cNvSpPr>
          <p:nvPr>
            <p:ph type="ftr" sz="quarter" idx="11"/>
          </p:nvPr>
        </p:nvSpPr>
        <p:spPr/>
        <p:txBody>
          <a:bodyPr/>
          <a:lstStyle/>
          <a:p>
            <a:r>
              <a:rPr lang="en-US"/>
              <a:t>Westminster College Hancock Symposium </a:t>
            </a:r>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BD4CE-FBD2-4906-9472-1538C59D9DC6}" type="datetime1">
              <a:rPr lang="en-US" smtClean="0"/>
              <a:t>10/5/2022</a:t>
            </a:fld>
            <a:endParaRPr lang="en-US" dirty="0"/>
          </a:p>
        </p:txBody>
      </p:sp>
      <p:sp>
        <p:nvSpPr>
          <p:cNvPr id="3" name="Footer Placeholder 2"/>
          <p:cNvSpPr>
            <a:spLocks noGrp="1"/>
          </p:cNvSpPr>
          <p:nvPr>
            <p:ph type="ftr" sz="quarter" idx="11"/>
          </p:nvPr>
        </p:nvSpPr>
        <p:spPr/>
        <p:txBody>
          <a:bodyPr/>
          <a:lstStyle/>
          <a:p>
            <a:r>
              <a:rPr lang="en-US"/>
              <a:t>Westminster College Hancock Symposium </a:t>
            </a:r>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8DF13CB3-54ED-4A2A-A67C-389F48CBCD14}" type="datetime1">
              <a:rPr lang="en-US" smtClean="0"/>
              <a:t>10/5/2022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Westminster College Hancock Symposium </a:t>
            </a:r>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B76025A-E019-4491-9D40-42D0465A0949}" type="datetime1">
              <a:rPr lang="en-US" smtClean="0"/>
              <a:t>10/5/2022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Westminster College Hancock Symposium </a:t>
            </a:r>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F7EC8AB-5DF3-4E3D-BBBC-384607E22F1D}" type="datetime1">
              <a:rPr lang="en-US" smtClean="0"/>
              <a:t>10/5/2022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a:t>Westminster College Hancock Symposium </a:t>
            </a:r>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hdr="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www.liinkproject.tcu.edu/" TargetMode="External"/><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hyperlink" Target="http://www.facebook.com/theliinkproject" TargetMode="External"/><Relationship Id="rId4" Type="http://schemas.openxmlformats.org/officeDocument/2006/relationships/image" Target="../media/image22.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pediatrics.aappublications.org/content/142/3/e20182058"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FFBEE-A62A-4CDB-A1EE-5450C157A1F6}"/>
              </a:ext>
            </a:extLst>
          </p:cNvPr>
          <p:cNvSpPr>
            <a:spLocks noGrp="1"/>
          </p:cNvSpPr>
          <p:nvPr>
            <p:ph type="ctrTitle"/>
          </p:nvPr>
        </p:nvSpPr>
        <p:spPr>
          <a:xfrm>
            <a:off x="698500" y="859536"/>
            <a:ext cx="10515600" cy="1645920"/>
          </a:xfrm>
        </p:spPr>
        <p:txBody>
          <a:bodyPr/>
          <a:lstStyle/>
          <a:p>
            <a:r>
              <a:rPr lang="en-US" dirty="0"/>
              <a:t>The secret sauce of a healthy life</a:t>
            </a:r>
          </a:p>
        </p:txBody>
      </p:sp>
      <p:sp>
        <p:nvSpPr>
          <p:cNvPr id="3" name="Subtitle 2">
            <a:extLst>
              <a:ext uri="{FF2B5EF4-FFF2-40B4-BE49-F238E27FC236}">
                <a16:creationId xmlns:a16="http://schemas.microsoft.com/office/drawing/2014/main" id="{DCDA328C-12BC-4C00-AC38-D0B2E9E59698}"/>
              </a:ext>
            </a:extLst>
          </p:cNvPr>
          <p:cNvSpPr>
            <a:spLocks noGrp="1"/>
          </p:cNvSpPr>
          <p:nvPr>
            <p:ph type="subTitle" idx="1"/>
          </p:nvPr>
        </p:nvSpPr>
        <p:spPr>
          <a:xfrm>
            <a:off x="2695194" y="3595304"/>
            <a:ext cx="6801612" cy="1821648"/>
          </a:xfrm>
        </p:spPr>
        <p:txBody>
          <a:bodyPr>
            <a:normAutofit lnSpcReduction="10000"/>
          </a:bodyPr>
          <a:lstStyle/>
          <a:p>
            <a:r>
              <a:rPr lang="en-US" sz="2400" b="1" dirty="0">
                <a:solidFill>
                  <a:srgbClr val="7030A0"/>
                </a:solidFill>
              </a:rPr>
              <a:t>Dr. Deborah J Rhea</a:t>
            </a:r>
          </a:p>
          <a:p>
            <a:r>
              <a:rPr lang="en-US" sz="2400" b="1" dirty="0">
                <a:solidFill>
                  <a:srgbClr val="7030A0"/>
                </a:solidFill>
              </a:rPr>
              <a:t>Professor, Kinesiology</a:t>
            </a:r>
          </a:p>
          <a:p>
            <a:r>
              <a:rPr lang="en-US" sz="2400" b="1" dirty="0" err="1">
                <a:solidFill>
                  <a:srgbClr val="7030A0"/>
                </a:solidFill>
              </a:rPr>
              <a:t>LiiNK</a:t>
            </a:r>
            <a:r>
              <a:rPr lang="en-US" sz="2400" b="1" dirty="0">
                <a:solidFill>
                  <a:srgbClr val="7030A0"/>
                </a:solidFill>
              </a:rPr>
              <a:t> Center for Healthy Play – Director</a:t>
            </a:r>
          </a:p>
          <a:p>
            <a:r>
              <a:rPr lang="en-US" sz="2400" b="1" dirty="0">
                <a:solidFill>
                  <a:srgbClr val="7030A0"/>
                </a:solidFill>
              </a:rPr>
              <a:t>Texas Christian University</a:t>
            </a:r>
          </a:p>
          <a:p>
            <a:endParaRPr lang="en-US" sz="2400" b="1" dirty="0">
              <a:solidFill>
                <a:srgbClr val="7030A0"/>
              </a:solidFill>
            </a:endParaRPr>
          </a:p>
        </p:txBody>
      </p:sp>
    </p:spTree>
    <p:extLst>
      <p:ext uri="{BB962C8B-B14F-4D97-AF65-F5344CB8AC3E}">
        <p14:creationId xmlns:p14="http://schemas.microsoft.com/office/powerpoint/2010/main" val="3101853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4233" y="2929564"/>
            <a:ext cx="4409768" cy="3165158"/>
          </a:xfrm>
        </p:spPr>
        <p:txBody>
          <a:bodyPr>
            <a:normAutofit fontScale="90000"/>
          </a:bodyPr>
          <a:lstStyle/>
          <a:p>
            <a:pPr algn="ctr"/>
            <a:br>
              <a:rPr lang="en-US" sz="1800" b="1" dirty="0">
                <a:solidFill>
                  <a:schemeClr val="bg1"/>
                </a:solidFill>
                <a:effectLst/>
              </a:rPr>
            </a:br>
            <a:r>
              <a:rPr lang="en-US" sz="1800" b="1" dirty="0">
                <a:solidFill>
                  <a:schemeClr val="tx1"/>
                </a:solidFill>
                <a:effectLst/>
              </a:rPr>
              <a:t>Get out of your chair. No, really.</a:t>
            </a:r>
            <a:br>
              <a:rPr lang="en-US" sz="1800" b="1" dirty="0">
                <a:solidFill>
                  <a:schemeClr val="tx1"/>
                </a:solidFill>
                <a:effectLst/>
              </a:rPr>
            </a:br>
            <a:br>
              <a:rPr lang="en-US" sz="1800" b="1" dirty="0">
                <a:solidFill>
                  <a:schemeClr val="tx1"/>
                </a:solidFill>
                <a:effectLst/>
              </a:rPr>
            </a:br>
            <a:r>
              <a:rPr lang="en-US" sz="1800" b="1" dirty="0">
                <a:solidFill>
                  <a:schemeClr val="tx1"/>
                </a:solidFill>
                <a:effectLst/>
              </a:rPr>
              <a:t>According to the CDC, prolonged sitting is the #1 contributor to chronic diseases, with negative effects beginning after just one hour of sedentary behavior.</a:t>
            </a:r>
            <a:br>
              <a:rPr lang="en-US" sz="1800" b="1" dirty="0">
                <a:solidFill>
                  <a:schemeClr val="tx1"/>
                </a:solidFill>
                <a:effectLst/>
              </a:rPr>
            </a:br>
            <a:br>
              <a:rPr lang="en-US" sz="1800" b="1" dirty="0">
                <a:solidFill>
                  <a:schemeClr val="tx1"/>
                </a:solidFill>
                <a:effectLst/>
              </a:rPr>
            </a:br>
            <a:r>
              <a:rPr lang="en-US" sz="1500" b="1" dirty="0">
                <a:solidFill>
                  <a:schemeClr val="tx1"/>
                </a:solidFill>
                <a:effectLst/>
              </a:rPr>
              <a:t>http://home.utilifit.com/why-utilifit/</a:t>
            </a:r>
            <a:br>
              <a:rPr lang="en-US" sz="1500" b="1" dirty="0">
                <a:solidFill>
                  <a:schemeClr val="tx1"/>
                </a:solidFill>
                <a:effectLst/>
              </a:rPr>
            </a:br>
            <a:endParaRPr lang="en-US" sz="15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095" y="180014"/>
            <a:ext cx="3629080" cy="2564745"/>
          </a:xfrm>
          <a:prstGeom prst="rect">
            <a:avLst/>
          </a:prstGeom>
        </p:spPr>
      </p:pic>
      <p:sp>
        <p:nvSpPr>
          <p:cNvPr id="6" name="Title 3"/>
          <p:cNvSpPr txBox="1">
            <a:spLocks/>
          </p:cNvSpPr>
          <p:nvPr/>
        </p:nvSpPr>
        <p:spPr>
          <a:xfrm>
            <a:off x="6490244" y="2906601"/>
            <a:ext cx="4888107" cy="3165158"/>
          </a:xfrm>
          <a:prstGeom prst="rect">
            <a:avLst/>
          </a:prstGeom>
          <a:solidFill>
            <a:schemeClr val="bg1">
              <a:lumMod val="75000"/>
            </a:schemeClr>
          </a:solidFill>
        </p:spPr>
        <p:txBody>
          <a:bodyPr vert="horz" lIns="91440" tIns="45720" rIns="91440" bIns="45720" rtlCol="0" anchor="ctr">
            <a:normAutofit fontScale="97500"/>
          </a:bodyPr>
          <a:lstStyle>
            <a:lvl1pPr algn="l" defTabSz="342900" rtl="0" eaLnBrk="1" latinLnBrk="0" hangingPunct="1">
              <a:spcBef>
                <a:spcPct val="0"/>
              </a:spcBef>
              <a:buNone/>
              <a:defRPr sz="24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1800" b="1" dirty="0">
                <a:solidFill>
                  <a:srgbClr val="7030A0"/>
                </a:solidFill>
                <a:effectLst>
                  <a:glow rad="38100">
                    <a:prstClr val="black">
                      <a:lumMod val="65000"/>
                      <a:lumOff val="35000"/>
                      <a:alpha val="40000"/>
                    </a:prstClr>
                  </a:glow>
                </a:effectLst>
                <a:latin typeface="Gill Sans MT" panose="020B0502020104020203" pitchFamily="34" charset="0"/>
              </a:rPr>
              <a:t>Just one hour of sitting is as unhealthy as smoking two cigarettes.</a:t>
            </a:r>
            <a:br>
              <a:rPr lang="en-US" sz="1800" b="1" dirty="0">
                <a:solidFill>
                  <a:srgbClr val="7030A0"/>
                </a:solidFill>
                <a:effectLst>
                  <a:glow rad="38100">
                    <a:prstClr val="black">
                      <a:lumMod val="65000"/>
                      <a:lumOff val="35000"/>
                      <a:alpha val="40000"/>
                    </a:prstClr>
                  </a:glow>
                </a:effectLst>
                <a:latin typeface="Gill Sans MT" panose="020B0502020104020203" pitchFamily="34" charset="0"/>
              </a:rPr>
            </a:br>
            <a:br>
              <a:rPr lang="en-US" sz="1800" b="1" dirty="0">
                <a:solidFill>
                  <a:srgbClr val="7030A0"/>
                </a:solidFill>
                <a:effectLst>
                  <a:glow rad="38100">
                    <a:prstClr val="black">
                      <a:lumMod val="65000"/>
                      <a:lumOff val="35000"/>
                      <a:alpha val="40000"/>
                    </a:prstClr>
                  </a:glow>
                </a:effectLst>
                <a:latin typeface="Gill Sans MT" panose="020B0502020104020203" pitchFamily="34" charset="0"/>
              </a:rPr>
            </a:br>
            <a:r>
              <a:rPr lang="en-US" sz="1800" b="1" dirty="0">
                <a:solidFill>
                  <a:srgbClr val="7030A0"/>
                </a:solidFill>
                <a:effectLst>
                  <a:glow rad="38100">
                    <a:prstClr val="black">
                      <a:lumMod val="65000"/>
                      <a:lumOff val="35000"/>
                      <a:alpha val="40000"/>
                    </a:prstClr>
                  </a:glow>
                </a:effectLst>
                <a:latin typeface="Gill Sans MT" panose="020B0502020104020203" pitchFamily="34" charset="0"/>
              </a:rPr>
              <a:t>All the latest research points to a single direction… </a:t>
            </a:r>
            <a:br>
              <a:rPr lang="en-US" sz="1800" b="1" dirty="0">
                <a:solidFill>
                  <a:prstClr val="white"/>
                </a:solidFill>
                <a:effectLst>
                  <a:glow rad="38100">
                    <a:prstClr val="black">
                      <a:lumMod val="65000"/>
                      <a:lumOff val="35000"/>
                      <a:alpha val="40000"/>
                    </a:prstClr>
                  </a:glow>
                </a:effectLst>
                <a:latin typeface="Century Gothic" panose="020B0502020202020204"/>
              </a:rPr>
            </a:br>
            <a:br>
              <a:rPr lang="en-US" sz="1800" b="1" dirty="0">
                <a:solidFill>
                  <a:prstClr val="white"/>
                </a:solidFill>
                <a:effectLst>
                  <a:glow rad="38100">
                    <a:prstClr val="black">
                      <a:lumMod val="65000"/>
                      <a:lumOff val="35000"/>
                      <a:alpha val="40000"/>
                    </a:prstClr>
                  </a:glow>
                </a:effectLst>
                <a:latin typeface="Century Gothic" panose="020B0502020202020204"/>
              </a:rPr>
            </a:br>
            <a:r>
              <a:rPr lang="en-US" sz="1800" b="1" dirty="0">
                <a:solidFill>
                  <a:srgbClr val="002060"/>
                </a:solidFill>
                <a:effectLst>
                  <a:glow rad="38100">
                    <a:prstClr val="black">
                      <a:lumMod val="65000"/>
                      <a:lumOff val="35000"/>
                      <a:alpha val="40000"/>
                    </a:prstClr>
                  </a:glow>
                </a:effectLst>
                <a:latin typeface="Gill Sans MT" panose="020B0502020104020203" pitchFamily="34" charset="0"/>
              </a:rPr>
              <a:t>Sitting is the New Smoking. </a:t>
            </a:r>
            <a:endParaRPr lang="en-US" sz="1800" dirty="0">
              <a:solidFill>
                <a:srgbClr val="002060"/>
              </a:solidFill>
              <a:effectLst>
                <a:glow rad="38100">
                  <a:prstClr val="black">
                    <a:lumMod val="65000"/>
                    <a:lumOff val="35000"/>
                    <a:alpha val="40000"/>
                  </a:prstClr>
                </a:glow>
              </a:effectLst>
              <a:latin typeface="Gill Sans MT" panose="020B0502020104020203" pitchFamily="34" charset="0"/>
            </a:endParaRPr>
          </a:p>
        </p:txBody>
      </p:sp>
      <p:sp>
        <p:nvSpPr>
          <p:cNvPr id="7" name="Right Arrow 6"/>
          <p:cNvSpPr/>
          <p:nvPr/>
        </p:nvSpPr>
        <p:spPr>
          <a:xfrm>
            <a:off x="5540829" y="4356231"/>
            <a:ext cx="673761" cy="311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ln w="9525">
                <a:solidFill>
                  <a:prstClr val="black"/>
                </a:solidFill>
                <a:prstDash val="solid"/>
              </a:ln>
              <a:solidFill>
                <a:prstClr val="white"/>
              </a:solidFill>
              <a:effectLst>
                <a:outerShdw blurRad="12700" dist="38100" dir="2700000" algn="tl" rotWithShape="0">
                  <a:prstClr val="black">
                    <a:lumMod val="50000"/>
                  </a:prstClr>
                </a:outerShdw>
              </a:effectLst>
              <a:latin typeface="Century Gothic" panose="020B0502020202020204"/>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767" y="299561"/>
            <a:ext cx="3004700" cy="2325652"/>
          </a:xfrm>
          <a:prstGeom prst="rect">
            <a:avLst/>
          </a:prstGeom>
          <a:solidFill>
            <a:schemeClr val="accent2">
              <a:lumMod val="75000"/>
            </a:schemeClr>
          </a:solidFill>
        </p:spPr>
      </p:pic>
      <p:sp>
        <p:nvSpPr>
          <p:cNvPr id="3" name="Date Placeholder 2">
            <a:extLst>
              <a:ext uri="{FF2B5EF4-FFF2-40B4-BE49-F238E27FC236}">
                <a16:creationId xmlns:a16="http://schemas.microsoft.com/office/drawing/2014/main" id="{1E88CDD0-6069-4454-A1B1-906C7AEF4B01}"/>
              </a:ext>
            </a:extLst>
          </p:cNvPr>
          <p:cNvSpPr>
            <a:spLocks noGrp="1"/>
          </p:cNvSpPr>
          <p:nvPr>
            <p:ph type="dt" sz="half" idx="10"/>
          </p:nvPr>
        </p:nvSpPr>
        <p:spPr/>
        <p:txBody>
          <a:bodyPr/>
          <a:lstStyle/>
          <a:p>
            <a:fld id="{6310CAC4-B46A-41A2-96F6-80D276A77ADE}" type="datetime1">
              <a:rPr lang="en-US" smtClean="0"/>
              <a:t>10/5/2022</a:t>
            </a:fld>
            <a:endParaRPr lang="en-US" dirty="0"/>
          </a:p>
        </p:txBody>
      </p:sp>
      <p:sp>
        <p:nvSpPr>
          <p:cNvPr id="9" name="Slide Number Placeholder 8">
            <a:extLst>
              <a:ext uri="{FF2B5EF4-FFF2-40B4-BE49-F238E27FC236}">
                <a16:creationId xmlns:a16="http://schemas.microsoft.com/office/drawing/2014/main" id="{B1EE52D7-66A9-4B1D-8306-D6713865CF78}"/>
              </a:ext>
            </a:extLst>
          </p:cNvPr>
          <p:cNvSpPr>
            <a:spLocks noGrp="1"/>
          </p:cNvSpPr>
          <p:nvPr>
            <p:ph type="sldNum" sz="quarter" idx="12"/>
          </p:nvPr>
        </p:nvSpPr>
        <p:spPr/>
        <p:txBody>
          <a:bodyPr/>
          <a:lstStyle/>
          <a:p>
            <a:fld id="{8A7A6979-0714-4377-B894-6BE4C2D6E202}" type="slidenum">
              <a:rPr lang="en-US" smtClean="0"/>
              <a:t>10</a:t>
            </a:fld>
            <a:endParaRPr lang="en-US" dirty="0"/>
          </a:p>
        </p:txBody>
      </p:sp>
      <p:sp>
        <p:nvSpPr>
          <p:cNvPr id="10" name="Footer Placeholder 9">
            <a:extLst>
              <a:ext uri="{FF2B5EF4-FFF2-40B4-BE49-F238E27FC236}">
                <a16:creationId xmlns:a16="http://schemas.microsoft.com/office/drawing/2014/main" id="{6F6D375E-E76A-42CE-A8FC-C4430A8555E6}"/>
              </a:ext>
            </a:extLst>
          </p:cNvPr>
          <p:cNvSpPr>
            <a:spLocks noGrp="1"/>
          </p:cNvSpPr>
          <p:nvPr>
            <p:ph type="ftr" sz="quarter" idx="11"/>
          </p:nvPr>
        </p:nvSpPr>
        <p:spPr/>
        <p:txBody>
          <a:bodyPr/>
          <a:lstStyle/>
          <a:p>
            <a:r>
              <a:rPr lang="en-US"/>
              <a:t>Westminster College Hancock Symposium </a:t>
            </a:r>
            <a:endParaRPr lang="en-US" dirty="0"/>
          </a:p>
        </p:txBody>
      </p:sp>
    </p:spTree>
    <p:extLst>
      <p:ext uri="{BB962C8B-B14F-4D97-AF65-F5344CB8AC3E}">
        <p14:creationId xmlns:p14="http://schemas.microsoft.com/office/powerpoint/2010/main" val="520838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9962" y="443552"/>
            <a:ext cx="7729728" cy="1188720"/>
          </a:xfrm>
          <a:solidFill>
            <a:schemeClr val="bg1"/>
          </a:solidFill>
        </p:spPr>
        <p:txBody>
          <a:bodyPr/>
          <a:lstStyle/>
          <a:p>
            <a:r>
              <a:rPr lang="en-US" b="1" dirty="0">
                <a:solidFill>
                  <a:srgbClr val="7030A0"/>
                </a:solidFill>
              </a:rPr>
              <a:t>Play Emotions</a:t>
            </a:r>
            <a:br>
              <a:rPr lang="en-US" b="1" dirty="0">
                <a:solidFill>
                  <a:srgbClr val="7030A0"/>
                </a:solidFill>
              </a:rPr>
            </a:br>
            <a:r>
              <a:rPr lang="en-US" sz="1800" b="1" dirty="0">
                <a:solidFill>
                  <a:srgbClr val="7030A0"/>
                </a:solidFill>
              </a:rPr>
              <a:t>Dr. Peter Gray</a:t>
            </a:r>
          </a:p>
        </p:txBody>
      </p:sp>
      <p:sp>
        <p:nvSpPr>
          <p:cNvPr id="3" name="Content Placeholder 2"/>
          <p:cNvSpPr>
            <a:spLocks noGrp="1"/>
          </p:cNvSpPr>
          <p:nvPr>
            <p:ph sz="quarter" idx="13"/>
          </p:nvPr>
        </p:nvSpPr>
        <p:spPr>
          <a:xfrm>
            <a:off x="1310185" y="2452786"/>
            <a:ext cx="4146669" cy="3643214"/>
          </a:xfrm>
        </p:spPr>
        <p:txBody>
          <a:bodyPr>
            <a:normAutofit/>
          </a:bodyPr>
          <a:lstStyle/>
          <a:p>
            <a:pPr marL="0" indent="0">
              <a:buNone/>
            </a:pPr>
            <a:r>
              <a:rPr lang="en-US" sz="2400" b="1" dirty="0">
                <a:solidFill>
                  <a:schemeClr val="bg1"/>
                </a:solidFill>
              </a:rPr>
              <a:t>When play is missing:</a:t>
            </a:r>
          </a:p>
          <a:p>
            <a:pPr lvl="1"/>
            <a:r>
              <a:rPr lang="en-US" sz="2100" b="1" dirty="0">
                <a:solidFill>
                  <a:srgbClr val="FFFF00"/>
                </a:solidFill>
              </a:rPr>
              <a:t>Rise in narcissism</a:t>
            </a:r>
          </a:p>
          <a:p>
            <a:pPr lvl="1"/>
            <a:r>
              <a:rPr lang="en-US" sz="2100" b="1" dirty="0">
                <a:solidFill>
                  <a:srgbClr val="FFFF00"/>
                </a:solidFill>
              </a:rPr>
              <a:t>Extrinsic control</a:t>
            </a:r>
          </a:p>
          <a:p>
            <a:pPr lvl="1"/>
            <a:r>
              <a:rPr lang="en-US" sz="2100" b="1" dirty="0">
                <a:solidFill>
                  <a:srgbClr val="FFFF00"/>
                </a:solidFill>
              </a:rPr>
              <a:t>Others directed</a:t>
            </a:r>
          </a:p>
          <a:p>
            <a:pPr lvl="1"/>
            <a:r>
              <a:rPr lang="en-US" sz="2100" b="1" dirty="0">
                <a:solidFill>
                  <a:srgbClr val="FFFF00"/>
                </a:solidFill>
              </a:rPr>
              <a:t>Lack of direction</a:t>
            </a:r>
          </a:p>
          <a:p>
            <a:pPr lvl="1"/>
            <a:r>
              <a:rPr lang="en-US" sz="2100" b="1" dirty="0">
                <a:solidFill>
                  <a:srgbClr val="FFFF00"/>
                </a:solidFill>
              </a:rPr>
              <a:t>Anxiety/stress</a:t>
            </a:r>
          </a:p>
          <a:p>
            <a:pPr lvl="1"/>
            <a:r>
              <a:rPr lang="en-US" sz="2100" b="1" dirty="0">
                <a:solidFill>
                  <a:srgbClr val="FFFF00"/>
                </a:solidFill>
              </a:rPr>
              <a:t>Internal struggles</a:t>
            </a:r>
          </a:p>
          <a:p>
            <a:pPr lvl="1"/>
            <a:r>
              <a:rPr lang="en-US" sz="2100" b="1" dirty="0">
                <a:solidFill>
                  <a:srgbClr val="FFFF00"/>
                </a:solidFill>
              </a:rPr>
              <a:t>Void of self</a:t>
            </a:r>
          </a:p>
          <a:p>
            <a:pPr marL="185166" lvl="1" indent="0">
              <a:buNone/>
            </a:pPr>
            <a:endParaRPr lang="en-US" dirty="0">
              <a:solidFill>
                <a:schemeClr val="bg1"/>
              </a:solidFill>
            </a:endParaRPr>
          </a:p>
        </p:txBody>
      </p:sp>
      <p:sp>
        <p:nvSpPr>
          <p:cNvPr id="4" name="Content Placeholder 3"/>
          <p:cNvSpPr>
            <a:spLocks noGrp="1"/>
          </p:cNvSpPr>
          <p:nvPr>
            <p:ph sz="quarter" idx="14"/>
          </p:nvPr>
        </p:nvSpPr>
        <p:spPr>
          <a:xfrm>
            <a:off x="6352593" y="2452786"/>
            <a:ext cx="4388195" cy="3770593"/>
          </a:xfrm>
        </p:spPr>
        <p:txBody>
          <a:bodyPr>
            <a:normAutofit/>
          </a:bodyPr>
          <a:lstStyle/>
          <a:p>
            <a:pPr marL="0" indent="0">
              <a:buNone/>
            </a:pPr>
            <a:r>
              <a:rPr lang="en-US" sz="2400" b="1" dirty="0">
                <a:solidFill>
                  <a:schemeClr val="bg1"/>
                </a:solidFill>
              </a:rPr>
              <a:t>When play is available:</a:t>
            </a:r>
          </a:p>
          <a:p>
            <a:pPr lvl="1"/>
            <a:r>
              <a:rPr lang="en-US" sz="2100" b="1" dirty="0">
                <a:solidFill>
                  <a:srgbClr val="FFFF00"/>
                </a:solidFill>
              </a:rPr>
              <a:t>Self-controlled</a:t>
            </a:r>
          </a:p>
          <a:p>
            <a:pPr lvl="1"/>
            <a:r>
              <a:rPr lang="en-US" sz="2100" b="1" dirty="0">
                <a:solidFill>
                  <a:srgbClr val="FFFF00"/>
                </a:solidFill>
              </a:rPr>
              <a:t>Self-directed</a:t>
            </a:r>
          </a:p>
          <a:p>
            <a:pPr lvl="1"/>
            <a:r>
              <a:rPr lang="en-US" sz="2100" b="1" dirty="0">
                <a:solidFill>
                  <a:srgbClr val="FFFF00"/>
                </a:solidFill>
              </a:rPr>
              <a:t>Intrinsic control</a:t>
            </a:r>
          </a:p>
          <a:p>
            <a:pPr lvl="1"/>
            <a:r>
              <a:rPr lang="en-US" sz="2100" b="1" dirty="0">
                <a:solidFill>
                  <a:srgbClr val="FFFF00"/>
                </a:solidFill>
              </a:rPr>
              <a:t>Rise in empathy</a:t>
            </a:r>
          </a:p>
          <a:p>
            <a:pPr lvl="1"/>
            <a:r>
              <a:rPr lang="en-US" sz="2100" b="1" dirty="0">
                <a:solidFill>
                  <a:srgbClr val="FFFF00"/>
                </a:solidFill>
              </a:rPr>
              <a:t>Calm/Relaxed</a:t>
            </a:r>
          </a:p>
          <a:p>
            <a:pPr lvl="1"/>
            <a:r>
              <a:rPr lang="en-US" sz="2100" b="1" dirty="0">
                <a:solidFill>
                  <a:srgbClr val="FFFF00"/>
                </a:solidFill>
              </a:rPr>
              <a:t>Failure is part of growth</a:t>
            </a:r>
          </a:p>
          <a:p>
            <a:pPr lvl="1"/>
            <a:r>
              <a:rPr lang="en-US" sz="2100" b="1" dirty="0">
                <a:solidFill>
                  <a:srgbClr val="FFFF00"/>
                </a:solidFill>
              </a:rPr>
              <a:t>Peace with self and identity</a:t>
            </a:r>
          </a:p>
          <a:p>
            <a:endParaRPr lang="en-US" dirty="0"/>
          </a:p>
        </p:txBody>
      </p:sp>
      <p:sp>
        <p:nvSpPr>
          <p:cNvPr id="5" name="Date Placeholder 4">
            <a:extLst>
              <a:ext uri="{FF2B5EF4-FFF2-40B4-BE49-F238E27FC236}">
                <a16:creationId xmlns:a16="http://schemas.microsoft.com/office/drawing/2014/main" id="{53CC74A9-C2B3-4D7A-BA97-532369DE3808}"/>
              </a:ext>
            </a:extLst>
          </p:cNvPr>
          <p:cNvSpPr>
            <a:spLocks noGrp="1"/>
          </p:cNvSpPr>
          <p:nvPr>
            <p:ph type="dt" sz="half" idx="10"/>
          </p:nvPr>
        </p:nvSpPr>
        <p:spPr/>
        <p:txBody>
          <a:bodyPr/>
          <a:lstStyle/>
          <a:p>
            <a:fld id="{64564059-8E7C-47E8-AF22-351AE639E0DD}" type="datetime1">
              <a:rPr lang="en-US" smtClean="0">
                <a:solidFill>
                  <a:schemeClr val="tx1"/>
                </a:solidFill>
              </a:rPr>
              <a:t>10/5/2022</a:t>
            </a:fld>
            <a:endParaRPr lang="en-US" dirty="0">
              <a:solidFill>
                <a:schemeClr val="tx1"/>
              </a:solidFill>
            </a:endParaRPr>
          </a:p>
        </p:txBody>
      </p:sp>
      <p:sp>
        <p:nvSpPr>
          <p:cNvPr id="7" name="Slide Number Placeholder 6">
            <a:extLst>
              <a:ext uri="{FF2B5EF4-FFF2-40B4-BE49-F238E27FC236}">
                <a16:creationId xmlns:a16="http://schemas.microsoft.com/office/drawing/2014/main" id="{0FD3F33C-C694-4BD8-B76E-E5B31B048E76}"/>
              </a:ext>
            </a:extLst>
          </p:cNvPr>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11</a:t>
            </a:fld>
            <a:endParaRPr lang="en-US">
              <a:solidFill>
                <a:prstClr val="black">
                  <a:lumMod val="50000"/>
                  <a:lumOff val="50000"/>
                </a:prstClr>
              </a:solidFill>
            </a:endParaRPr>
          </a:p>
        </p:txBody>
      </p:sp>
      <p:sp>
        <p:nvSpPr>
          <p:cNvPr id="8" name="Footer Placeholder 7">
            <a:extLst>
              <a:ext uri="{FF2B5EF4-FFF2-40B4-BE49-F238E27FC236}">
                <a16:creationId xmlns:a16="http://schemas.microsoft.com/office/drawing/2014/main" id="{97364D13-4F59-47E6-B2D9-CF3D9ECD7F41}"/>
              </a:ext>
            </a:extLst>
          </p:cNvPr>
          <p:cNvSpPr>
            <a:spLocks noGrp="1"/>
          </p:cNvSpPr>
          <p:nvPr>
            <p:ph type="ftr" sz="quarter" idx="11"/>
          </p:nvPr>
        </p:nvSpPr>
        <p:spPr/>
        <p:txBody>
          <a:bodyPr/>
          <a:lstStyle/>
          <a:p>
            <a:r>
              <a:rPr lang="en-US">
                <a:solidFill>
                  <a:prstClr val="black">
                    <a:lumMod val="50000"/>
                    <a:lumOff val="50000"/>
                  </a:prstClr>
                </a:solidFill>
              </a:rPr>
              <a:t>Westminster College Hancock Symposium </a:t>
            </a:r>
          </a:p>
        </p:txBody>
      </p:sp>
    </p:spTree>
    <p:extLst>
      <p:ext uri="{BB962C8B-B14F-4D97-AF65-F5344CB8AC3E}">
        <p14:creationId xmlns:p14="http://schemas.microsoft.com/office/powerpoint/2010/main" val="2303401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471" y="130842"/>
            <a:ext cx="7729728" cy="1188720"/>
          </a:xfrm>
        </p:spPr>
        <p:txBody>
          <a:bodyPr/>
          <a:lstStyle/>
          <a:p>
            <a:r>
              <a:rPr lang="en-US" dirty="0"/>
              <a:t>Decline of play</a:t>
            </a:r>
          </a:p>
        </p:txBody>
      </p:sp>
      <p:sp>
        <p:nvSpPr>
          <p:cNvPr id="3" name="Content Placeholder 2"/>
          <p:cNvSpPr>
            <a:spLocks noGrp="1"/>
          </p:cNvSpPr>
          <p:nvPr>
            <p:ph sz="half" idx="1"/>
          </p:nvPr>
        </p:nvSpPr>
        <p:spPr>
          <a:xfrm>
            <a:off x="367286" y="2011680"/>
            <a:ext cx="4104640" cy="4632586"/>
          </a:xfrm>
        </p:spPr>
        <p:txBody>
          <a:bodyPr>
            <a:normAutofit lnSpcReduction="10000"/>
          </a:bodyPr>
          <a:lstStyle/>
          <a:p>
            <a:pPr marL="0" indent="0">
              <a:buNone/>
            </a:pPr>
            <a:r>
              <a:rPr lang="en-US" b="1" dirty="0">
                <a:solidFill>
                  <a:schemeClr val="bg1"/>
                </a:solidFill>
              </a:rPr>
              <a:t>Baby Boomers</a:t>
            </a:r>
          </a:p>
          <a:p>
            <a:r>
              <a:rPr lang="en-US" b="1" dirty="0">
                <a:solidFill>
                  <a:srgbClr val="FFFF00"/>
                </a:solidFill>
              </a:rPr>
              <a:t>School</a:t>
            </a:r>
          </a:p>
          <a:p>
            <a:pPr lvl="1"/>
            <a:r>
              <a:rPr lang="en-US" b="1" dirty="0">
                <a:solidFill>
                  <a:srgbClr val="FFFF00"/>
                </a:solidFill>
              </a:rPr>
              <a:t>Focus on whole child</a:t>
            </a:r>
          </a:p>
          <a:p>
            <a:pPr lvl="1"/>
            <a:r>
              <a:rPr lang="en-US" b="1" dirty="0">
                <a:solidFill>
                  <a:srgbClr val="FFFF00"/>
                </a:solidFill>
              </a:rPr>
              <a:t>60 minutes for play</a:t>
            </a:r>
          </a:p>
          <a:p>
            <a:pPr lvl="1"/>
            <a:r>
              <a:rPr lang="en-US" b="1" dirty="0">
                <a:solidFill>
                  <a:srgbClr val="FFFF00"/>
                </a:solidFill>
              </a:rPr>
              <a:t>Less stress on academics</a:t>
            </a:r>
          </a:p>
          <a:p>
            <a:r>
              <a:rPr lang="en-US" b="1" dirty="0">
                <a:solidFill>
                  <a:srgbClr val="FFFF00"/>
                </a:solidFill>
              </a:rPr>
              <a:t>Home</a:t>
            </a:r>
          </a:p>
          <a:p>
            <a:pPr lvl="1"/>
            <a:r>
              <a:rPr lang="en-US" b="1" dirty="0">
                <a:solidFill>
                  <a:srgbClr val="FFFF00"/>
                </a:solidFill>
              </a:rPr>
              <a:t>Freedom</a:t>
            </a:r>
          </a:p>
          <a:p>
            <a:pPr lvl="1"/>
            <a:r>
              <a:rPr lang="en-US" b="1" dirty="0">
                <a:solidFill>
                  <a:srgbClr val="FFFF00"/>
                </a:solidFill>
              </a:rPr>
              <a:t>Less technology</a:t>
            </a:r>
          </a:p>
          <a:p>
            <a:pPr lvl="1"/>
            <a:r>
              <a:rPr lang="en-US" b="1" dirty="0">
                <a:solidFill>
                  <a:srgbClr val="FFFF00"/>
                </a:solidFill>
              </a:rPr>
              <a:t>Minimal sports</a:t>
            </a:r>
          </a:p>
          <a:p>
            <a:pPr lvl="1"/>
            <a:endParaRPr lang="en-US" dirty="0"/>
          </a:p>
        </p:txBody>
      </p:sp>
      <p:sp>
        <p:nvSpPr>
          <p:cNvPr id="4" name="Content Placeholder 3"/>
          <p:cNvSpPr>
            <a:spLocks noGrp="1"/>
          </p:cNvSpPr>
          <p:nvPr>
            <p:ph sz="half" idx="2"/>
          </p:nvPr>
        </p:nvSpPr>
        <p:spPr>
          <a:xfrm>
            <a:off x="4072635" y="2858947"/>
            <a:ext cx="4270247" cy="3626315"/>
          </a:xfrm>
        </p:spPr>
        <p:txBody>
          <a:bodyPr>
            <a:normAutofit lnSpcReduction="10000"/>
          </a:bodyPr>
          <a:lstStyle/>
          <a:p>
            <a:pPr marL="0" indent="0">
              <a:buNone/>
            </a:pPr>
            <a:r>
              <a:rPr lang="en-US" b="1" dirty="0">
                <a:solidFill>
                  <a:schemeClr val="bg1"/>
                </a:solidFill>
              </a:rPr>
              <a:t>Generations to the present</a:t>
            </a:r>
          </a:p>
          <a:p>
            <a:r>
              <a:rPr lang="en-US" b="1" dirty="0">
                <a:solidFill>
                  <a:srgbClr val="FFFF00"/>
                </a:solidFill>
              </a:rPr>
              <a:t>School</a:t>
            </a:r>
          </a:p>
          <a:p>
            <a:pPr lvl="1"/>
            <a:r>
              <a:rPr lang="en-US" b="1" dirty="0">
                <a:solidFill>
                  <a:srgbClr val="FFFF00"/>
                </a:solidFill>
              </a:rPr>
              <a:t>Focus on academics</a:t>
            </a:r>
          </a:p>
          <a:p>
            <a:pPr lvl="1"/>
            <a:r>
              <a:rPr lang="en-US" b="1" dirty="0">
                <a:solidFill>
                  <a:srgbClr val="FFFF00"/>
                </a:solidFill>
              </a:rPr>
              <a:t>Less time for recess</a:t>
            </a:r>
          </a:p>
          <a:p>
            <a:pPr lvl="1"/>
            <a:r>
              <a:rPr lang="en-US" b="1" dirty="0">
                <a:solidFill>
                  <a:srgbClr val="FFFF00"/>
                </a:solidFill>
              </a:rPr>
              <a:t>Extra curriculars declining</a:t>
            </a:r>
          </a:p>
          <a:p>
            <a:r>
              <a:rPr lang="en-US" b="1" dirty="0">
                <a:solidFill>
                  <a:srgbClr val="FFFF00"/>
                </a:solidFill>
              </a:rPr>
              <a:t>Home</a:t>
            </a:r>
          </a:p>
          <a:p>
            <a:pPr lvl="1"/>
            <a:r>
              <a:rPr lang="en-US" b="1" dirty="0">
                <a:solidFill>
                  <a:srgbClr val="FFFF00"/>
                </a:solidFill>
              </a:rPr>
              <a:t>Strict rules from parents</a:t>
            </a:r>
          </a:p>
          <a:p>
            <a:pPr lvl="1"/>
            <a:r>
              <a:rPr lang="en-US" b="1" dirty="0">
                <a:solidFill>
                  <a:srgbClr val="FFFF00"/>
                </a:solidFill>
              </a:rPr>
              <a:t>Increase in technology</a:t>
            </a:r>
          </a:p>
          <a:p>
            <a:pPr lvl="1"/>
            <a:r>
              <a:rPr lang="en-US" b="1" dirty="0">
                <a:solidFill>
                  <a:srgbClr val="FFFF00"/>
                </a:solidFill>
              </a:rPr>
              <a:t>Sports, competition, and winning rules all</a:t>
            </a:r>
          </a:p>
        </p:txBody>
      </p:sp>
      <p:pic>
        <p:nvPicPr>
          <p:cNvPr id="5" name="Picture 4"/>
          <p:cNvPicPr>
            <a:picLocks noChangeAspect="1"/>
          </p:cNvPicPr>
          <p:nvPr/>
        </p:nvPicPr>
        <p:blipFill>
          <a:blip r:embed="rId3"/>
          <a:stretch>
            <a:fillRect/>
          </a:stretch>
        </p:blipFill>
        <p:spPr>
          <a:xfrm>
            <a:off x="7626734" y="2011680"/>
            <a:ext cx="4421497" cy="1600200"/>
          </a:xfrm>
          <a:prstGeom prst="rect">
            <a:avLst/>
          </a:prstGeom>
        </p:spPr>
      </p:pic>
      <p:sp>
        <p:nvSpPr>
          <p:cNvPr id="6" name="Date Placeholder 5">
            <a:extLst>
              <a:ext uri="{FF2B5EF4-FFF2-40B4-BE49-F238E27FC236}">
                <a16:creationId xmlns:a16="http://schemas.microsoft.com/office/drawing/2014/main" id="{81F88365-D606-4631-B445-434F088291A3}"/>
              </a:ext>
            </a:extLst>
          </p:cNvPr>
          <p:cNvSpPr>
            <a:spLocks noGrp="1"/>
          </p:cNvSpPr>
          <p:nvPr>
            <p:ph type="dt" sz="half" idx="10"/>
          </p:nvPr>
        </p:nvSpPr>
        <p:spPr/>
        <p:txBody>
          <a:bodyPr/>
          <a:lstStyle/>
          <a:p>
            <a:fld id="{A144CE24-A962-419E-8CEF-8A325C925D67}" type="datetime1">
              <a:rPr lang="en-US" smtClean="0"/>
              <a:t>10/5/2022</a:t>
            </a:fld>
            <a:endParaRPr lang="en-US" dirty="0"/>
          </a:p>
        </p:txBody>
      </p:sp>
      <p:sp>
        <p:nvSpPr>
          <p:cNvPr id="7" name="Slide Number Placeholder 6">
            <a:extLst>
              <a:ext uri="{FF2B5EF4-FFF2-40B4-BE49-F238E27FC236}">
                <a16:creationId xmlns:a16="http://schemas.microsoft.com/office/drawing/2014/main" id="{5C1513AB-C173-4A9E-A0A6-CDE46EACE6E8}"/>
              </a:ext>
            </a:extLst>
          </p:cNvPr>
          <p:cNvSpPr>
            <a:spLocks noGrp="1"/>
          </p:cNvSpPr>
          <p:nvPr>
            <p:ph type="sldNum" sz="quarter" idx="12"/>
          </p:nvPr>
        </p:nvSpPr>
        <p:spPr/>
        <p:txBody>
          <a:bodyPr/>
          <a:lstStyle/>
          <a:p>
            <a:fld id="{8A7A6979-0714-4377-B894-6BE4C2D6E202}" type="slidenum">
              <a:rPr lang="en-US" smtClean="0"/>
              <a:t>12</a:t>
            </a:fld>
            <a:endParaRPr lang="en-US" dirty="0"/>
          </a:p>
        </p:txBody>
      </p:sp>
      <p:sp>
        <p:nvSpPr>
          <p:cNvPr id="8" name="Footer Placeholder 7">
            <a:extLst>
              <a:ext uri="{FF2B5EF4-FFF2-40B4-BE49-F238E27FC236}">
                <a16:creationId xmlns:a16="http://schemas.microsoft.com/office/drawing/2014/main" id="{6A3C0AC5-0065-4D19-A81E-92CBEABB6CEA}"/>
              </a:ext>
            </a:extLst>
          </p:cNvPr>
          <p:cNvSpPr>
            <a:spLocks noGrp="1"/>
          </p:cNvSpPr>
          <p:nvPr>
            <p:ph type="ftr" sz="quarter" idx="11"/>
          </p:nvPr>
        </p:nvSpPr>
        <p:spPr/>
        <p:txBody>
          <a:bodyPr/>
          <a:lstStyle/>
          <a:p>
            <a:r>
              <a:rPr lang="en-US"/>
              <a:t>Westminster College Hancock Symposium </a:t>
            </a:r>
            <a:endParaRPr lang="en-US" dirty="0"/>
          </a:p>
        </p:txBody>
      </p:sp>
    </p:spTree>
    <p:extLst>
      <p:ext uri="{BB962C8B-B14F-4D97-AF65-F5344CB8AC3E}">
        <p14:creationId xmlns:p14="http://schemas.microsoft.com/office/powerpoint/2010/main" val="1735548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561" y="310489"/>
            <a:ext cx="10436230" cy="1188720"/>
          </a:xfrm>
        </p:spPr>
        <p:txBody>
          <a:bodyPr/>
          <a:lstStyle/>
          <a:p>
            <a:r>
              <a:rPr lang="en-US" dirty="0"/>
              <a:t>What happens When Adults don’t play?</a:t>
            </a:r>
          </a:p>
        </p:txBody>
      </p:sp>
      <p:sp>
        <p:nvSpPr>
          <p:cNvPr id="3" name="Content Placeholder 2"/>
          <p:cNvSpPr>
            <a:spLocks noGrp="1"/>
          </p:cNvSpPr>
          <p:nvPr>
            <p:ph idx="1"/>
          </p:nvPr>
        </p:nvSpPr>
        <p:spPr>
          <a:xfrm>
            <a:off x="775560" y="2097088"/>
            <a:ext cx="5320439" cy="3989995"/>
          </a:xfrm>
        </p:spPr>
        <p:txBody>
          <a:bodyPr>
            <a:normAutofit fontScale="92500"/>
          </a:bodyPr>
          <a:lstStyle/>
          <a:p>
            <a:r>
              <a:rPr lang="en-US" sz="2400" b="1" dirty="0">
                <a:solidFill>
                  <a:srgbClr val="7030A0"/>
                </a:solidFill>
              </a:rPr>
              <a:t>Less active</a:t>
            </a:r>
          </a:p>
          <a:p>
            <a:pPr lvl="1"/>
            <a:r>
              <a:rPr lang="en-US" sz="2400" b="1" dirty="0">
                <a:solidFill>
                  <a:srgbClr val="7030A0"/>
                </a:solidFill>
              </a:rPr>
              <a:t>Obesity rates rising</a:t>
            </a:r>
          </a:p>
          <a:p>
            <a:r>
              <a:rPr lang="en-US" sz="2400" b="1" dirty="0">
                <a:solidFill>
                  <a:srgbClr val="7030A0"/>
                </a:solidFill>
              </a:rPr>
              <a:t>Lack creativity</a:t>
            </a:r>
          </a:p>
          <a:p>
            <a:r>
              <a:rPr lang="en-US" sz="2400" b="1" dirty="0">
                <a:solidFill>
                  <a:srgbClr val="7030A0"/>
                </a:solidFill>
              </a:rPr>
              <a:t>Stress is high</a:t>
            </a:r>
          </a:p>
          <a:p>
            <a:pPr lvl="1"/>
            <a:r>
              <a:rPr lang="en-US" sz="2400" b="1" dirty="0">
                <a:solidFill>
                  <a:srgbClr val="7030A0"/>
                </a:solidFill>
              </a:rPr>
              <a:t>No outlet to relieve stress</a:t>
            </a:r>
          </a:p>
          <a:p>
            <a:pPr lvl="1"/>
            <a:r>
              <a:rPr lang="en-US" sz="2400" b="1" dirty="0">
                <a:solidFill>
                  <a:srgbClr val="7030A0"/>
                </a:solidFill>
              </a:rPr>
              <a:t>Always trying to act as an “adult”</a:t>
            </a:r>
          </a:p>
          <a:p>
            <a:r>
              <a:rPr lang="en-US" sz="2400" b="1" dirty="0">
                <a:solidFill>
                  <a:srgbClr val="7030A0"/>
                </a:solidFill>
              </a:rPr>
              <a:t>Quality of life decreases</a:t>
            </a:r>
          </a:p>
          <a:p>
            <a:pPr lvl="1"/>
            <a:r>
              <a:rPr lang="en-US" sz="2400" b="1" dirty="0">
                <a:solidFill>
                  <a:srgbClr val="7030A0"/>
                </a:solidFill>
              </a:rPr>
              <a:t>No chance to “get away from it all”</a:t>
            </a:r>
          </a:p>
          <a:p>
            <a:endParaRPr lang="en-US" dirty="0"/>
          </a:p>
          <a:p>
            <a:endParaRPr lang="en-US" dirty="0"/>
          </a:p>
          <a:p>
            <a:endParaRPr lang="en-US" dirty="0"/>
          </a:p>
        </p:txBody>
      </p:sp>
      <p:pic>
        <p:nvPicPr>
          <p:cNvPr id="1026" name="Picture 2" descr="Image result for adult p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763" y="2097088"/>
            <a:ext cx="5156594" cy="369411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3E9017BB-59E5-49E2-8BD6-0CE6E434DDD3}"/>
              </a:ext>
            </a:extLst>
          </p:cNvPr>
          <p:cNvSpPr>
            <a:spLocks noGrp="1"/>
          </p:cNvSpPr>
          <p:nvPr>
            <p:ph type="dt" sz="half" idx="10"/>
          </p:nvPr>
        </p:nvSpPr>
        <p:spPr/>
        <p:txBody>
          <a:bodyPr/>
          <a:lstStyle/>
          <a:p>
            <a:fld id="{411936F1-F485-42CF-819F-B956798BE19F}" type="datetime1">
              <a:rPr lang="en-US" smtClean="0"/>
              <a:t>10/5/2022</a:t>
            </a:fld>
            <a:endParaRPr lang="en-US" dirty="0"/>
          </a:p>
        </p:txBody>
      </p:sp>
      <p:sp>
        <p:nvSpPr>
          <p:cNvPr id="5" name="Slide Number Placeholder 4">
            <a:extLst>
              <a:ext uri="{FF2B5EF4-FFF2-40B4-BE49-F238E27FC236}">
                <a16:creationId xmlns:a16="http://schemas.microsoft.com/office/drawing/2014/main" id="{C9F5B430-097A-48A4-B894-806D7BFD950E}"/>
              </a:ext>
            </a:extLst>
          </p:cNvPr>
          <p:cNvSpPr>
            <a:spLocks noGrp="1"/>
          </p:cNvSpPr>
          <p:nvPr>
            <p:ph type="sldNum" sz="quarter" idx="12"/>
          </p:nvPr>
        </p:nvSpPr>
        <p:spPr/>
        <p:txBody>
          <a:bodyPr/>
          <a:lstStyle/>
          <a:p>
            <a:fld id="{8A7A6979-0714-4377-B894-6BE4C2D6E202}" type="slidenum">
              <a:rPr lang="en-US" smtClean="0"/>
              <a:pPr/>
              <a:t>13</a:t>
            </a:fld>
            <a:endParaRPr lang="en-US" dirty="0"/>
          </a:p>
        </p:txBody>
      </p:sp>
      <p:sp>
        <p:nvSpPr>
          <p:cNvPr id="6" name="Footer Placeholder 5">
            <a:extLst>
              <a:ext uri="{FF2B5EF4-FFF2-40B4-BE49-F238E27FC236}">
                <a16:creationId xmlns:a16="http://schemas.microsoft.com/office/drawing/2014/main" id="{464C5C25-E4B9-4DCE-BE4A-E3740B09298E}"/>
              </a:ext>
            </a:extLst>
          </p:cNvPr>
          <p:cNvSpPr>
            <a:spLocks noGrp="1"/>
          </p:cNvSpPr>
          <p:nvPr>
            <p:ph type="ftr" sz="quarter" idx="11"/>
          </p:nvPr>
        </p:nvSpPr>
        <p:spPr/>
        <p:txBody>
          <a:bodyPr/>
          <a:lstStyle/>
          <a:p>
            <a:r>
              <a:rPr lang="en-US"/>
              <a:t>Westminster College Hancock Symposium </a:t>
            </a:r>
            <a:endParaRPr lang="en-US" dirty="0"/>
          </a:p>
        </p:txBody>
      </p:sp>
    </p:spTree>
    <p:extLst>
      <p:ext uri="{BB962C8B-B14F-4D97-AF65-F5344CB8AC3E}">
        <p14:creationId xmlns:p14="http://schemas.microsoft.com/office/powerpoint/2010/main" val="3554111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8347" y="274320"/>
            <a:ext cx="6052543" cy="2054551"/>
          </a:xfrm>
          <a:ln cmpd="sng"/>
        </p:spPr>
        <p:txBody>
          <a:bodyPr anchor="t">
            <a:normAutofit/>
          </a:bodyPr>
          <a:lstStyle/>
          <a:p>
            <a:r>
              <a:rPr lang="en-US" sz="3200" b="1" dirty="0" err="1">
                <a:solidFill>
                  <a:srgbClr val="7030A0"/>
                </a:solidFill>
                <a:latin typeface="Arial Black" panose="020B0A04020102020204" pitchFamily="34" charset="0"/>
              </a:rPr>
              <a:t>LiiNK</a:t>
            </a:r>
            <a:r>
              <a:rPr lang="en-US" sz="3200" b="1" dirty="0">
                <a:solidFill>
                  <a:srgbClr val="7030A0"/>
                </a:solidFill>
              </a:rPr>
              <a:t> </a:t>
            </a:r>
            <a:r>
              <a:rPr lang="en-US" sz="3200" b="1" dirty="0">
                <a:solidFill>
                  <a:srgbClr val="7030A0"/>
                </a:solidFill>
                <a:latin typeface="Arial Black" panose="020B0A04020102020204" pitchFamily="34" charset="0"/>
              </a:rPr>
              <a:t>break Essential for Everyone</a:t>
            </a:r>
          </a:p>
        </p:txBody>
      </p:sp>
      <p:sp>
        <p:nvSpPr>
          <p:cNvPr id="3" name="Content Placeholder 2">
            <a:extLst>
              <a:ext uri="{FF2B5EF4-FFF2-40B4-BE49-F238E27FC236}">
                <a16:creationId xmlns:a16="http://schemas.microsoft.com/office/drawing/2014/main" id="{0AD3DC68-9D1C-4CF1-89BE-5DC30C6A7F6D}"/>
              </a:ext>
            </a:extLst>
          </p:cNvPr>
          <p:cNvSpPr>
            <a:spLocks noGrp="1"/>
          </p:cNvSpPr>
          <p:nvPr>
            <p:ph idx="1"/>
          </p:nvPr>
        </p:nvSpPr>
        <p:spPr>
          <a:xfrm>
            <a:off x="5545392" y="2546430"/>
            <a:ext cx="6125498" cy="3193598"/>
          </a:xfrm>
        </p:spPr>
        <p:txBody>
          <a:bodyPr>
            <a:normAutofit/>
          </a:bodyPr>
          <a:lstStyle/>
          <a:p>
            <a:r>
              <a:rPr lang="en-US" sz="2400" b="1" dirty="0">
                <a:solidFill>
                  <a:schemeClr val="bg1"/>
                </a:solidFill>
              </a:rPr>
              <a:t>Schedule breaks (intentional)</a:t>
            </a:r>
          </a:p>
          <a:p>
            <a:r>
              <a:rPr lang="en-US" sz="2400" b="1" dirty="0">
                <a:solidFill>
                  <a:schemeClr val="bg1"/>
                </a:solidFill>
              </a:rPr>
              <a:t>Set a timer</a:t>
            </a:r>
          </a:p>
          <a:p>
            <a:r>
              <a:rPr lang="en-US" sz="2400" b="1" dirty="0">
                <a:solidFill>
                  <a:schemeClr val="bg1"/>
                </a:solidFill>
              </a:rPr>
              <a:t>Unplugged</a:t>
            </a:r>
          </a:p>
          <a:p>
            <a:r>
              <a:rPr lang="en-US" sz="2400" b="1" dirty="0">
                <a:solidFill>
                  <a:schemeClr val="bg1"/>
                </a:solidFill>
              </a:rPr>
              <a:t>Outdoors</a:t>
            </a:r>
          </a:p>
          <a:p>
            <a:r>
              <a:rPr lang="en-US" sz="2400" b="1" dirty="0">
                <a:solidFill>
                  <a:schemeClr val="bg1"/>
                </a:solidFill>
              </a:rPr>
              <a:t>Look around/release the tension</a:t>
            </a:r>
          </a:p>
          <a:p>
            <a:r>
              <a:rPr lang="en-US" sz="2400" b="1" dirty="0">
                <a:solidFill>
                  <a:schemeClr val="bg1"/>
                </a:solidFill>
              </a:rPr>
              <a:t>Deep breathing</a:t>
            </a:r>
          </a:p>
          <a:p>
            <a:endParaRPr lang="en-US" dirty="0"/>
          </a:p>
        </p:txBody>
      </p:sp>
      <p:pic>
        <p:nvPicPr>
          <p:cNvPr id="7" name="Picture 6">
            <a:extLst>
              <a:ext uri="{FF2B5EF4-FFF2-40B4-BE49-F238E27FC236}">
                <a16:creationId xmlns:a16="http://schemas.microsoft.com/office/drawing/2014/main" id="{F6C87D0A-A3C5-4E47-B44E-EEA11907BD6F}"/>
              </a:ext>
            </a:extLst>
          </p:cNvPr>
          <p:cNvPicPr>
            <a:picLocks noChangeAspect="1"/>
          </p:cNvPicPr>
          <p:nvPr/>
        </p:nvPicPr>
        <p:blipFill>
          <a:blip r:embed="rId2"/>
          <a:stretch>
            <a:fillRect/>
          </a:stretch>
        </p:blipFill>
        <p:spPr>
          <a:xfrm>
            <a:off x="338426" y="1433051"/>
            <a:ext cx="4572000" cy="3048000"/>
          </a:xfrm>
          <a:prstGeom prst="rect">
            <a:avLst/>
          </a:prstGeom>
        </p:spPr>
      </p:pic>
      <p:sp>
        <p:nvSpPr>
          <p:cNvPr id="8" name="Date Placeholder 7">
            <a:extLst>
              <a:ext uri="{FF2B5EF4-FFF2-40B4-BE49-F238E27FC236}">
                <a16:creationId xmlns:a16="http://schemas.microsoft.com/office/drawing/2014/main" id="{7828F30D-D1DF-414B-B048-E2076EE70AB6}"/>
              </a:ext>
            </a:extLst>
          </p:cNvPr>
          <p:cNvSpPr>
            <a:spLocks noGrp="1"/>
          </p:cNvSpPr>
          <p:nvPr>
            <p:ph type="dt" sz="half" idx="10"/>
          </p:nvPr>
        </p:nvSpPr>
        <p:spPr/>
        <p:txBody>
          <a:bodyPr/>
          <a:lstStyle/>
          <a:p>
            <a:fld id="{3BE8CE19-CADC-4419-86F2-EBE9ADB4CB4F}" type="datetime1">
              <a:rPr lang="en-US" smtClean="0"/>
              <a:t>10/5/2022</a:t>
            </a:fld>
            <a:endParaRPr lang="en-US" dirty="0"/>
          </a:p>
        </p:txBody>
      </p:sp>
      <p:sp>
        <p:nvSpPr>
          <p:cNvPr id="10" name="Slide Number Placeholder 9">
            <a:extLst>
              <a:ext uri="{FF2B5EF4-FFF2-40B4-BE49-F238E27FC236}">
                <a16:creationId xmlns:a16="http://schemas.microsoft.com/office/drawing/2014/main" id="{CFE041F6-E995-4D84-8BA1-1F74E4496786}"/>
              </a:ext>
            </a:extLst>
          </p:cNvPr>
          <p:cNvSpPr>
            <a:spLocks noGrp="1"/>
          </p:cNvSpPr>
          <p:nvPr>
            <p:ph type="sldNum" sz="quarter" idx="12"/>
          </p:nvPr>
        </p:nvSpPr>
        <p:spPr/>
        <p:txBody>
          <a:bodyPr/>
          <a:lstStyle/>
          <a:p>
            <a:fld id="{8A7A6979-0714-4377-B894-6BE4C2D6E202}" type="slidenum">
              <a:rPr lang="en-US" smtClean="0"/>
              <a:pPr/>
              <a:t>14</a:t>
            </a:fld>
            <a:endParaRPr lang="en-US" dirty="0"/>
          </a:p>
        </p:txBody>
      </p:sp>
      <p:sp>
        <p:nvSpPr>
          <p:cNvPr id="4" name="Footer Placeholder 3">
            <a:extLst>
              <a:ext uri="{FF2B5EF4-FFF2-40B4-BE49-F238E27FC236}">
                <a16:creationId xmlns:a16="http://schemas.microsoft.com/office/drawing/2014/main" id="{1CD30D5A-D567-44FE-A6D7-70F2989BF06E}"/>
              </a:ext>
            </a:extLst>
          </p:cNvPr>
          <p:cNvSpPr>
            <a:spLocks noGrp="1"/>
          </p:cNvSpPr>
          <p:nvPr>
            <p:ph type="ftr" sz="quarter" idx="11"/>
          </p:nvPr>
        </p:nvSpPr>
        <p:spPr/>
        <p:txBody>
          <a:bodyPr/>
          <a:lstStyle/>
          <a:p>
            <a:r>
              <a:rPr lang="en-US"/>
              <a:t>Westminster College Hancock Symposium </a:t>
            </a:r>
            <a:endParaRPr lang="en-US" dirty="0"/>
          </a:p>
        </p:txBody>
      </p:sp>
    </p:spTree>
    <p:extLst>
      <p:ext uri="{BB962C8B-B14F-4D97-AF65-F5344CB8AC3E}">
        <p14:creationId xmlns:p14="http://schemas.microsoft.com/office/powerpoint/2010/main" val="1488315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184EA-2635-41C6-94D1-A55FB2C53DB1}"/>
              </a:ext>
            </a:extLst>
          </p:cNvPr>
          <p:cNvSpPr>
            <a:spLocks noGrp="1"/>
          </p:cNvSpPr>
          <p:nvPr>
            <p:ph type="title"/>
          </p:nvPr>
        </p:nvSpPr>
        <p:spPr>
          <a:xfrm>
            <a:off x="1099595" y="301752"/>
            <a:ext cx="9659327" cy="1188720"/>
          </a:xfrm>
        </p:spPr>
        <p:txBody>
          <a:bodyPr/>
          <a:lstStyle/>
          <a:p>
            <a:r>
              <a:rPr lang="en-US" b="1" dirty="0"/>
              <a:t>Healthy Outdoor environments</a:t>
            </a:r>
          </a:p>
        </p:txBody>
      </p:sp>
      <p:sp>
        <p:nvSpPr>
          <p:cNvPr id="5" name="Date Placeholder 4">
            <a:extLst>
              <a:ext uri="{FF2B5EF4-FFF2-40B4-BE49-F238E27FC236}">
                <a16:creationId xmlns:a16="http://schemas.microsoft.com/office/drawing/2014/main" id="{978B5FB3-9D1B-4A0C-A3A7-15914A4C0BFC}"/>
              </a:ext>
            </a:extLst>
          </p:cNvPr>
          <p:cNvSpPr>
            <a:spLocks noGrp="1"/>
          </p:cNvSpPr>
          <p:nvPr>
            <p:ph type="dt" sz="half" idx="10"/>
          </p:nvPr>
        </p:nvSpPr>
        <p:spPr/>
        <p:txBody>
          <a:bodyPr/>
          <a:lstStyle/>
          <a:p>
            <a:fld id="{030741DC-C037-47BB-8A5D-A0CE879D5CE3}" type="datetime1">
              <a:rPr lang="en-US" smtClean="0"/>
              <a:t>10/5/2022</a:t>
            </a:fld>
            <a:endParaRPr lang="en-US" dirty="0"/>
          </a:p>
        </p:txBody>
      </p:sp>
      <p:sp>
        <p:nvSpPr>
          <p:cNvPr id="6" name="Footer Placeholder 5">
            <a:extLst>
              <a:ext uri="{FF2B5EF4-FFF2-40B4-BE49-F238E27FC236}">
                <a16:creationId xmlns:a16="http://schemas.microsoft.com/office/drawing/2014/main" id="{7E205EAB-FE40-46E6-BA34-B1B0FC9D0AFA}"/>
              </a:ext>
            </a:extLst>
          </p:cNvPr>
          <p:cNvSpPr>
            <a:spLocks noGrp="1"/>
          </p:cNvSpPr>
          <p:nvPr>
            <p:ph type="ftr" sz="quarter" idx="11"/>
          </p:nvPr>
        </p:nvSpPr>
        <p:spPr/>
        <p:txBody>
          <a:bodyPr/>
          <a:lstStyle/>
          <a:p>
            <a:r>
              <a:rPr lang="en-US"/>
              <a:t>Westminster College Hancock Symposium </a:t>
            </a:r>
            <a:endParaRPr lang="en-US" dirty="0"/>
          </a:p>
        </p:txBody>
      </p:sp>
      <p:sp>
        <p:nvSpPr>
          <p:cNvPr id="7" name="Slide Number Placeholder 6">
            <a:extLst>
              <a:ext uri="{FF2B5EF4-FFF2-40B4-BE49-F238E27FC236}">
                <a16:creationId xmlns:a16="http://schemas.microsoft.com/office/drawing/2014/main" id="{3B997497-97FD-4C2B-A0B4-C6270ABDB497}"/>
              </a:ext>
            </a:extLst>
          </p:cNvPr>
          <p:cNvSpPr>
            <a:spLocks noGrp="1"/>
          </p:cNvSpPr>
          <p:nvPr>
            <p:ph type="sldNum" sz="quarter" idx="12"/>
          </p:nvPr>
        </p:nvSpPr>
        <p:spPr/>
        <p:txBody>
          <a:bodyPr/>
          <a:lstStyle/>
          <a:p>
            <a:fld id="{8A7A6979-0714-4377-B894-6BE4C2D6E202}" type="slidenum">
              <a:rPr lang="en-US" smtClean="0"/>
              <a:t>15</a:t>
            </a:fld>
            <a:endParaRPr lang="en-US" dirty="0"/>
          </a:p>
        </p:txBody>
      </p:sp>
      <p:pic>
        <p:nvPicPr>
          <p:cNvPr id="9" name="Picture 8">
            <a:extLst>
              <a:ext uri="{FF2B5EF4-FFF2-40B4-BE49-F238E27FC236}">
                <a16:creationId xmlns:a16="http://schemas.microsoft.com/office/drawing/2014/main" id="{1A4AE13D-58F8-4480-894E-4AEA2D664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9134" y="1734468"/>
            <a:ext cx="3810000" cy="2857500"/>
          </a:xfrm>
          <a:prstGeom prst="rect">
            <a:avLst/>
          </a:prstGeom>
        </p:spPr>
      </p:pic>
      <p:pic>
        <p:nvPicPr>
          <p:cNvPr id="10" name="Picture 9">
            <a:extLst>
              <a:ext uri="{FF2B5EF4-FFF2-40B4-BE49-F238E27FC236}">
                <a16:creationId xmlns:a16="http://schemas.microsoft.com/office/drawing/2014/main" id="{F3588635-1E1D-4346-9637-C8B505E6A0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671647" y="3514971"/>
            <a:ext cx="3695702" cy="2771777"/>
          </a:xfrm>
          <a:prstGeom prst="rect">
            <a:avLst/>
          </a:prstGeom>
        </p:spPr>
      </p:pic>
      <p:pic>
        <p:nvPicPr>
          <p:cNvPr id="1026" name="49067C6E-9376-4839-BC63-3A764A41D606" descr="IMG_0786.jpg">
            <a:extLst>
              <a:ext uri="{FF2B5EF4-FFF2-40B4-BE49-F238E27FC236}">
                <a16:creationId xmlns:a16="http://schemas.microsoft.com/office/drawing/2014/main" id="{49D28C65-D6E9-4B73-AA76-2AD1720C6F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35" y="1976737"/>
            <a:ext cx="4156216" cy="311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066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40" y="318"/>
            <a:ext cx="8793480" cy="1143000"/>
          </a:xfrm>
        </p:spPr>
        <p:txBody>
          <a:bodyPr/>
          <a:lstStyle/>
          <a:p>
            <a:r>
              <a:rPr lang="en-US" b="1" dirty="0"/>
              <a:t>Loose Parts Suggestions for Kids</a:t>
            </a:r>
          </a:p>
        </p:txBody>
      </p:sp>
      <p:sp>
        <p:nvSpPr>
          <p:cNvPr id="3" name="Content Placeholder 2"/>
          <p:cNvSpPr>
            <a:spLocks noGrp="1"/>
          </p:cNvSpPr>
          <p:nvPr>
            <p:ph sz="half" idx="1"/>
          </p:nvPr>
        </p:nvSpPr>
        <p:spPr>
          <a:xfrm>
            <a:off x="1616825" y="1377386"/>
            <a:ext cx="4541520" cy="5145651"/>
          </a:xfrm>
          <a:solidFill>
            <a:schemeClr val="bg1">
              <a:lumMod val="65000"/>
            </a:schemeClr>
          </a:solidFill>
        </p:spPr>
        <p:txBody>
          <a:bodyPr>
            <a:normAutofit/>
          </a:bodyPr>
          <a:lstStyle/>
          <a:p>
            <a:pPr lvl="0"/>
            <a:r>
              <a:rPr lang="en-US" sz="2400" b="1" dirty="0">
                <a:solidFill>
                  <a:srgbClr val="7030A0"/>
                </a:solidFill>
              </a:rPr>
              <a:t>Hula hoops</a:t>
            </a:r>
          </a:p>
          <a:p>
            <a:pPr lvl="0"/>
            <a:r>
              <a:rPr lang="en-US" sz="2400" b="1" dirty="0">
                <a:solidFill>
                  <a:srgbClr val="7030A0"/>
                </a:solidFill>
              </a:rPr>
              <a:t>Plastic connecting pipes/pieces</a:t>
            </a:r>
          </a:p>
          <a:p>
            <a:pPr lvl="0"/>
            <a:r>
              <a:rPr lang="en-US" sz="2400" b="1" dirty="0">
                <a:solidFill>
                  <a:srgbClr val="7030A0"/>
                </a:solidFill>
              </a:rPr>
              <a:t>Mesh Frisbees</a:t>
            </a:r>
          </a:p>
          <a:p>
            <a:pPr lvl="0"/>
            <a:r>
              <a:rPr lang="en-US" sz="2400" b="1" dirty="0">
                <a:solidFill>
                  <a:srgbClr val="7030A0"/>
                </a:solidFill>
              </a:rPr>
              <a:t>Jump ropes</a:t>
            </a:r>
          </a:p>
          <a:p>
            <a:pPr lvl="0"/>
            <a:r>
              <a:rPr lang="en-US" sz="2400" b="1" dirty="0">
                <a:solidFill>
                  <a:srgbClr val="7030A0"/>
                </a:solidFill>
              </a:rPr>
              <a:t>Crawl-through tunnels</a:t>
            </a:r>
          </a:p>
          <a:p>
            <a:pPr lvl="0"/>
            <a:r>
              <a:rPr lang="en-US" sz="2400" b="1" dirty="0">
                <a:solidFill>
                  <a:srgbClr val="7030A0"/>
                </a:solidFill>
              </a:rPr>
              <a:t>Buckets</a:t>
            </a:r>
          </a:p>
          <a:p>
            <a:pPr lvl="0"/>
            <a:r>
              <a:rPr lang="en-US" sz="2400" b="1" dirty="0">
                <a:solidFill>
                  <a:srgbClr val="7030A0"/>
                </a:solidFill>
              </a:rPr>
              <a:t>Sand/Shovels/scoops</a:t>
            </a:r>
          </a:p>
          <a:p>
            <a:pPr lvl="0"/>
            <a:r>
              <a:rPr lang="en-US" sz="2400" b="1" dirty="0">
                <a:solidFill>
                  <a:srgbClr val="7030A0"/>
                </a:solidFill>
              </a:rPr>
              <a:t>Pool noodles</a:t>
            </a:r>
          </a:p>
          <a:p>
            <a:pPr lvl="0"/>
            <a:r>
              <a:rPr lang="en-US" sz="2400" b="1" dirty="0">
                <a:solidFill>
                  <a:srgbClr val="7030A0"/>
                </a:solidFill>
              </a:rPr>
              <a:t>Cardboard boxes</a:t>
            </a:r>
          </a:p>
          <a:p>
            <a:pPr lvl="0"/>
            <a:endParaRPr lang="en-US" sz="2400" b="1" dirty="0">
              <a:solidFill>
                <a:srgbClr val="7030A0"/>
              </a:solidFill>
            </a:endParaRPr>
          </a:p>
          <a:p>
            <a:endParaRPr lang="en-US" dirty="0"/>
          </a:p>
        </p:txBody>
      </p:sp>
      <p:sp>
        <p:nvSpPr>
          <p:cNvPr id="4" name="Content Placeholder 3"/>
          <p:cNvSpPr>
            <a:spLocks noGrp="1"/>
          </p:cNvSpPr>
          <p:nvPr>
            <p:ph sz="half" idx="2"/>
          </p:nvPr>
        </p:nvSpPr>
        <p:spPr>
          <a:xfrm>
            <a:off x="6290813" y="1377386"/>
            <a:ext cx="4358640" cy="5136392"/>
          </a:xfrm>
          <a:solidFill>
            <a:schemeClr val="accent6">
              <a:lumMod val="60000"/>
              <a:lumOff val="40000"/>
            </a:schemeClr>
          </a:solidFill>
        </p:spPr>
        <p:txBody>
          <a:bodyPr>
            <a:normAutofit/>
          </a:bodyPr>
          <a:lstStyle/>
          <a:p>
            <a:pPr lvl="0"/>
            <a:r>
              <a:rPr lang="en-US" sz="2400" b="1" dirty="0">
                <a:solidFill>
                  <a:srgbClr val="002060"/>
                </a:solidFill>
              </a:rPr>
              <a:t>Music </a:t>
            </a:r>
          </a:p>
          <a:p>
            <a:pPr lvl="0"/>
            <a:r>
              <a:rPr lang="en-US" sz="2400" b="1" dirty="0">
                <a:solidFill>
                  <a:srgbClr val="002060"/>
                </a:solidFill>
              </a:rPr>
              <a:t>Pots, pans, utensils, small hibachi type grill</a:t>
            </a:r>
          </a:p>
          <a:p>
            <a:pPr lvl="0"/>
            <a:r>
              <a:rPr lang="en-US" sz="2400" b="1" dirty="0">
                <a:solidFill>
                  <a:srgbClr val="002060"/>
                </a:solidFill>
              </a:rPr>
              <a:t>Odds &amp; ends tools; nuts &amp; bolts; small wood boards</a:t>
            </a:r>
          </a:p>
          <a:p>
            <a:pPr lvl="0"/>
            <a:r>
              <a:rPr lang="en-US" sz="2400" b="1" dirty="0">
                <a:solidFill>
                  <a:srgbClr val="002060"/>
                </a:solidFill>
              </a:rPr>
              <a:t>Puppets (sock puppets great option!)</a:t>
            </a:r>
          </a:p>
          <a:p>
            <a:pPr lvl="0"/>
            <a:r>
              <a:rPr lang="en-US" sz="2400" b="1" dirty="0">
                <a:solidFill>
                  <a:srgbClr val="002060"/>
                </a:solidFill>
              </a:rPr>
              <a:t>Clothing, hats, shoes for make believe</a:t>
            </a:r>
          </a:p>
          <a:p>
            <a:pPr lvl="0"/>
            <a:r>
              <a:rPr lang="en-US" sz="2400" b="1" dirty="0">
                <a:solidFill>
                  <a:srgbClr val="002060"/>
                </a:solidFill>
              </a:rPr>
              <a:t>Bubbles, playdough, chalk</a:t>
            </a:r>
          </a:p>
          <a:p>
            <a:pPr lvl="0"/>
            <a:r>
              <a:rPr lang="en-US" sz="2400" b="1" dirty="0">
                <a:solidFill>
                  <a:srgbClr val="002060"/>
                </a:solidFill>
              </a:rPr>
              <a:t>Legos, blocks </a:t>
            </a:r>
          </a:p>
        </p:txBody>
      </p:sp>
      <p:sp>
        <p:nvSpPr>
          <p:cNvPr id="5" name="Date Placeholder 4">
            <a:extLst>
              <a:ext uri="{FF2B5EF4-FFF2-40B4-BE49-F238E27FC236}">
                <a16:creationId xmlns:a16="http://schemas.microsoft.com/office/drawing/2014/main" id="{F69035E0-C0D3-45F6-B5DF-246A10F9D1CB}"/>
              </a:ext>
            </a:extLst>
          </p:cNvPr>
          <p:cNvSpPr>
            <a:spLocks noGrp="1"/>
          </p:cNvSpPr>
          <p:nvPr>
            <p:ph type="dt" sz="half" idx="10"/>
          </p:nvPr>
        </p:nvSpPr>
        <p:spPr>
          <a:xfrm>
            <a:off x="7821429" y="6502844"/>
            <a:ext cx="2753746" cy="323968"/>
          </a:xfrm>
        </p:spPr>
        <p:txBody>
          <a:bodyPr/>
          <a:lstStyle/>
          <a:p>
            <a:fld id="{362F0F0F-F7C6-48B1-96C3-6AFDEAD2456C}" type="datetime1">
              <a:rPr lang="en-US" smtClean="0"/>
              <a:t>10/5/2022</a:t>
            </a:fld>
            <a:endParaRPr lang="en-US" dirty="0"/>
          </a:p>
        </p:txBody>
      </p:sp>
      <p:sp>
        <p:nvSpPr>
          <p:cNvPr id="6" name="Slide Number Placeholder 5">
            <a:extLst>
              <a:ext uri="{FF2B5EF4-FFF2-40B4-BE49-F238E27FC236}">
                <a16:creationId xmlns:a16="http://schemas.microsoft.com/office/drawing/2014/main" id="{6279A699-BF54-469E-B599-65911F4CFC6F}"/>
              </a:ext>
            </a:extLst>
          </p:cNvPr>
          <p:cNvSpPr>
            <a:spLocks noGrp="1"/>
          </p:cNvSpPr>
          <p:nvPr>
            <p:ph type="sldNum" sz="quarter" idx="12"/>
          </p:nvPr>
        </p:nvSpPr>
        <p:spPr>
          <a:xfrm>
            <a:off x="11117737" y="6340157"/>
            <a:ext cx="365760" cy="365760"/>
          </a:xfrm>
        </p:spPr>
        <p:txBody>
          <a:bodyPr/>
          <a:lstStyle/>
          <a:p>
            <a:fld id="{8A7A6979-0714-4377-B894-6BE4C2D6E202}" type="slidenum">
              <a:rPr lang="en-US" smtClean="0"/>
              <a:t>16</a:t>
            </a:fld>
            <a:endParaRPr lang="en-US" dirty="0"/>
          </a:p>
        </p:txBody>
      </p:sp>
      <p:sp>
        <p:nvSpPr>
          <p:cNvPr id="7" name="Footer Placeholder 6">
            <a:extLst>
              <a:ext uri="{FF2B5EF4-FFF2-40B4-BE49-F238E27FC236}">
                <a16:creationId xmlns:a16="http://schemas.microsoft.com/office/drawing/2014/main" id="{A6E84259-1386-4D6F-9F3C-405877376B47}"/>
              </a:ext>
            </a:extLst>
          </p:cNvPr>
          <p:cNvSpPr>
            <a:spLocks noGrp="1"/>
          </p:cNvSpPr>
          <p:nvPr>
            <p:ph type="ftr" sz="quarter" idx="11"/>
          </p:nvPr>
        </p:nvSpPr>
        <p:spPr>
          <a:xfrm>
            <a:off x="0" y="6513778"/>
            <a:ext cx="5901189" cy="320040"/>
          </a:xfrm>
        </p:spPr>
        <p:txBody>
          <a:bodyPr/>
          <a:lstStyle/>
          <a:p>
            <a:r>
              <a:rPr lang="en-US" dirty="0"/>
              <a:t>Westminster College Hancock Symposium </a:t>
            </a:r>
          </a:p>
        </p:txBody>
      </p:sp>
    </p:spTree>
    <p:extLst>
      <p:ext uri="{BB962C8B-B14F-4D97-AF65-F5344CB8AC3E}">
        <p14:creationId xmlns:p14="http://schemas.microsoft.com/office/powerpoint/2010/main" val="3250075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927" y="410946"/>
            <a:ext cx="8924081" cy="1045028"/>
          </a:xfrm>
        </p:spPr>
        <p:txBody>
          <a:bodyPr>
            <a:normAutofit fontScale="90000"/>
          </a:bodyPr>
          <a:lstStyle/>
          <a:p>
            <a:r>
              <a:rPr lang="en-US" b="1" dirty="0">
                <a:solidFill>
                  <a:srgbClr val="7030A0"/>
                </a:solidFill>
                <a:latin typeface="Century Gothic" panose="020B0502020202020204"/>
              </a:rPr>
              <a:t>Making unstructured play a priority takes intentional planning</a:t>
            </a:r>
            <a:br>
              <a:rPr lang="en-US" b="1" dirty="0">
                <a:solidFill>
                  <a:srgbClr val="7030A0"/>
                </a:solidFill>
                <a:latin typeface="Century Gothic" panose="020B0502020202020204"/>
              </a:rPr>
            </a:br>
            <a:endParaRPr lang="en-US" b="1" dirty="0">
              <a:solidFill>
                <a:srgbClr val="7030A0"/>
              </a:solidFill>
            </a:endParaRPr>
          </a:p>
        </p:txBody>
      </p:sp>
      <p:sp>
        <p:nvSpPr>
          <p:cNvPr id="4" name="TextBox 3">
            <a:extLst>
              <a:ext uri="{FF2B5EF4-FFF2-40B4-BE49-F238E27FC236}">
                <a16:creationId xmlns:a16="http://schemas.microsoft.com/office/drawing/2014/main" id="{B49DA51F-9E1B-1649-A33E-8991AC2E94DD}"/>
              </a:ext>
            </a:extLst>
          </p:cNvPr>
          <p:cNvSpPr txBox="1"/>
          <p:nvPr/>
        </p:nvSpPr>
        <p:spPr>
          <a:xfrm>
            <a:off x="2106593" y="2251754"/>
            <a:ext cx="7141580" cy="2539157"/>
          </a:xfrm>
          <a:prstGeom prst="rect">
            <a:avLst/>
          </a:prstGeom>
          <a:solidFill>
            <a:schemeClr val="accent2">
              <a:lumMod val="40000"/>
              <a:lumOff val="60000"/>
            </a:schemeClr>
          </a:solidFill>
        </p:spPr>
        <p:txBody>
          <a:bodyPr wrap="square" rtlCol="0">
            <a:spAutoFit/>
          </a:bodyPr>
          <a:lstStyle/>
          <a:p>
            <a:pPr defTabSz="342900">
              <a:defRPr/>
            </a:pPr>
            <a:endParaRPr lang="en-US" sz="2100" b="1" dirty="0">
              <a:solidFill>
                <a:prstClr val="black"/>
              </a:solidFill>
              <a:latin typeface="Century Gothic" panose="020B0502020202020204"/>
            </a:endParaRPr>
          </a:p>
          <a:p>
            <a:pPr defTabSz="342900">
              <a:defRPr/>
            </a:pPr>
            <a:endParaRPr lang="en-US" sz="2100" b="1" dirty="0">
              <a:solidFill>
                <a:prstClr val="black"/>
              </a:solidFill>
              <a:latin typeface="Century Gothic" panose="020B0502020202020204"/>
            </a:endParaRPr>
          </a:p>
          <a:p>
            <a:pPr marL="342900" indent="-342900" defTabSz="342900">
              <a:buFont typeface="Arial" panose="020B0604020202020204" pitchFamily="34" charset="0"/>
              <a:buChar char="•"/>
              <a:defRPr/>
            </a:pPr>
            <a:r>
              <a:rPr lang="en-US" sz="2400" b="1" dirty="0">
                <a:solidFill>
                  <a:prstClr val="black"/>
                </a:solidFill>
                <a:latin typeface="Century Gothic" panose="020B0502020202020204"/>
              </a:rPr>
              <a:t>What is one thing you, your school, or your work place can do right now to bring play/breaks into the day?</a:t>
            </a:r>
          </a:p>
          <a:p>
            <a:pPr marL="342900" indent="-342900" defTabSz="342900">
              <a:buFont typeface="Arial" panose="020B0604020202020204" pitchFamily="34" charset="0"/>
              <a:buChar char="•"/>
              <a:defRPr/>
            </a:pPr>
            <a:endParaRPr lang="en-US" sz="2400" b="1" dirty="0">
              <a:solidFill>
                <a:prstClr val="black"/>
              </a:solidFill>
              <a:latin typeface="Century Gothic" panose="020B0502020202020204"/>
            </a:endParaRPr>
          </a:p>
          <a:p>
            <a:pPr defTabSz="342900">
              <a:defRPr/>
            </a:pPr>
            <a:endParaRPr lang="en-US" sz="2100" dirty="0">
              <a:solidFill>
                <a:prstClr val="black"/>
              </a:solidFill>
              <a:latin typeface="Century Gothic" panose="020B0502020202020204"/>
            </a:endParaRPr>
          </a:p>
        </p:txBody>
      </p:sp>
      <p:sp>
        <p:nvSpPr>
          <p:cNvPr id="5" name="TextBox 4">
            <a:extLst>
              <a:ext uri="{FF2B5EF4-FFF2-40B4-BE49-F238E27FC236}">
                <a16:creationId xmlns:a16="http://schemas.microsoft.com/office/drawing/2014/main" id="{4046A750-A2A6-B848-8666-E33D30D460DA}"/>
              </a:ext>
            </a:extLst>
          </p:cNvPr>
          <p:cNvSpPr txBox="1"/>
          <p:nvPr/>
        </p:nvSpPr>
        <p:spPr>
          <a:xfrm>
            <a:off x="3943585" y="3653709"/>
            <a:ext cx="2861310" cy="507831"/>
          </a:xfrm>
          <a:prstGeom prst="rect">
            <a:avLst/>
          </a:prstGeom>
          <a:noFill/>
        </p:spPr>
        <p:txBody>
          <a:bodyPr wrap="square" rtlCol="0">
            <a:spAutoFit/>
          </a:bodyPr>
          <a:lstStyle/>
          <a:p>
            <a:pPr defTabSz="342900">
              <a:defRPr/>
            </a:pPr>
            <a:endParaRPr lang="en-US" sz="1350" b="1" dirty="0">
              <a:solidFill>
                <a:prstClr val="white"/>
              </a:solidFill>
              <a:latin typeface="Century Gothic" panose="020B0502020202020204"/>
            </a:endParaRPr>
          </a:p>
          <a:p>
            <a:pPr defTabSz="342900">
              <a:defRPr/>
            </a:pPr>
            <a:r>
              <a:rPr lang="en-US" sz="1350" dirty="0">
                <a:solidFill>
                  <a:prstClr val="white"/>
                </a:solidFill>
                <a:latin typeface="Century Gothic" panose="020B0502020202020204"/>
              </a:rPr>
              <a:t> </a:t>
            </a:r>
          </a:p>
        </p:txBody>
      </p:sp>
    </p:spTree>
    <p:extLst>
      <p:ext uri="{BB962C8B-B14F-4D97-AF65-F5344CB8AC3E}">
        <p14:creationId xmlns:p14="http://schemas.microsoft.com/office/powerpoint/2010/main" val="1460108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49313" y="3476020"/>
            <a:ext cx="3381375" cy="392415"/>
          </a:xfrm>
          <a:prstGeom prst="rect">
            <a:avLst/>
          </a:prstGeom>
          <a:noFill/>
        </p:spPr>
        <p:txBody>
          <a:bodyPr wrap="square" lIns="68580" tIns="34290" rIns="68580" bIns="34290" rtlCol="0" anchor="t">
            <a:spAutoFit/>
          </a:bodyPr>
          <a:lstStyle/>
          <a:p>
            <a:pPr algn="ctr" defTabSz="342900"/>
            <a:r>
              <a:rPr lang="en-US" sz="2100" b="1" dirty="0">
                <a:solidFill>
                  <a:prstClr val="white"/>
                </a:solidFill>
                <a:latin typeface="Corbel" panose="020B0503020204020204"/>
                <a:hlinkClick r:id="rId3">
                  <a:extLst>
                    <a:ext uri="{A12FA001-AC4F-418D-AE19-62706E023703}">
                      <ahyp:hlinkClr xmlns:ahyp="http://schemas.microsoft.com/office/drawing/2018/hyperlinkcolor" val="tx"/>
                    </a:ext>
                  </a:extLst>
                </a:hlinkClick>
              </a:rPr>
              <a:t>www.liinkproject.tcu.edu</a:t>
            </a:r>
            <a:endParaRPr lang="en-US" sz="1350">
              <a:solidFill>
                <a:prstClr val="white"/>
              </a:solidFill>
              <a:latin typeface="Corbel" panose="020B0503020204020204"/>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8894" y="2498448"/>
            <a:ext cx="908120" cy="915830"/>
          </a:xfrm>
          <a:prstGeom prst="rect">
            <a:avLst/>
          </a:prstGeom>
        </p:spPr>
      </p:pic>
      <p:sp>
        <p:nvSpPr>
          <p:cNvPr id="7" name="TextBox 6"/>
          <p:cNvSpPr txBox="1"/>
          <p:nvPr/>
        </p:nvSpPr>
        <p:spPr>
          <a:xfrm>
            <a:off x="7375338" y="2810442"/>
            <a:ext cx="3173232" cy="300082"/>
          </a:xfrm>
          <a:prstGeom prst="rect">
            <a:avLst/>
          </a:prstGeom>
          <a:noFill/>
        </p:spPr>
        <p:txBody>
          <a:bodyPr wrap="square" lIns="68580" tIns="34290" rIns="68580" bIns="34290" rtlCol="0" anchor="t">
            <a:spAutoFit/>
          </a:bodyPr>
          <a:lstStyle/>
          <a:p>
            <a:pPr defTabSz="342900"/>
            <a:r>
              <a:rPr lang="en-US" sz="1500" b="1" dirty="0">
                <a:solidFill>
                  <a:prstClr val="white"/>
                </a:solidFill>
                <a:latin typeface="Corbel" panose="020B0503020204020204"/>
                <a:hlinkClick r:id="rId5">
                  <a:extLst>
                    <a:ext uri="{A12FA001-AC4F-418D-AE19-62706E023703}">
                      <ahyp:hlinkClr xmlns:ahyp="http://schemas.microsoft.com/office/drawing/2018/hyperlinkcolor" val="tx"/>
                    </a:ext>
                  </a:extLst>
                </a:hlinkClick>
              </a:rPr>
              <a:t>www.facebook.com/theliinkproject</a:t>
            </a:r>
            <a:endParaRPr lang="en-US" sz="1500" b="1">
              <a:solidFill>
                <a:prstClr val="white"/>
              </a:solidFill>
              <a:latin typeface="Corbel" panose="020B0503020204020204"/>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8837" y="4194556"/>
            <a:ext cx="1536184" cy="1828664"/>
          </a:xfrm>
          <a:prstGeom prst="rect">
            <a:avLst/>
          </a:prstGeom>
        </p:spPr>
      </p:pic>
      <p:pic>
        <p:nvPicPr>
          <p:cNvPr id="3" name="Picture 8" descr="Logo, company name&#10;&#10;Description automatically generated">
            <a:extLst>
              <a:ext uri="{FF2B5EF4-FFF2-40B4-BE49-F238E27FC236}">
                <a16:creationId xmlns:a16="http://schemas.microsoft.com/office/drawing/2014/main" id="{633D923E-066C-4184-AB0B-24DC9D3248ED}"/>
              </a:ext>
            </a:extLst>
          </p:cNvPr>
          <p:cNvPicPr>
            <a:picLocks noChangeAspect="1"/>
          </p:cNvPicPr>
          <p:nvPr/>
        </p:nvPicPr>
        <p:blipFill>
          <a:blip r:embed="rId7"/>
          <a:stretch>
            <a:fillRect/>
          </a:stretch>
        </p:blipFill>
        <p:spPr>
          <a:xfrm>
            <a:off x="2672443" y="2497365"/>
            <a:ext cx="1748972" cy="865415"/>
          </a:xfrm>
          <a:prstGeom prst="rect">
            <a:avLst/>
          </a:prstGeom>
        </p:spPr>
      </p:pic>
      <p:pic>
        <p:nvPicPr>
          <p:cNvPr id="9" name="Picture 9" descr="Icon&#10;&#10;Description automatically generated">
            <a:extLst>
              <a:ext uri="{FF2B5EF4-FFF2-40B4-BE49-F238E27FC236}">
                <a16:creationId xmlns:a16="http://schemas.microsoft.com/office/drawing/2014/main" id="{53AFCBAB-DA6D-4E79-860D-D22CDAA2FC12}"/>
              </a:ext>
            </a:extLst>
          </p:cNvPr>
          <p:cNvPicPr>
            <a:picLocks noChangeAspect="1"/>
          </p:cNvPicPr>
          <p:nvPr/>
        </p:nvPicPr>
        <p:blipFill>
          <a:blip r:embed="rId8"/>
          <a:stretch>
            <a:fillRect/>
          </a:stretch>
        </p:blipFill>
        <p:spPr>
          <a:xfrm>
            <a:off x="6344614" y="3707269"/>
            <a:ext cx="899773" cy="917916"/>
          </a:xfrm>
          <a:prstGeom prst="rect">
            <a:avLst/>
          </a:prstGeom>
        </p:spPr>
      </p:pic>
      <p:pic>
        <p:nvPicPr>
          <p:cNvPr id="11" name="Picture 11" descr="Logo, company name&#10;&#10;Description automatically generated">
            <a:extLst>
              <a:ext uri="{FF2B5EF4-FFF2-40B4-BE49-F238E27FC236}">
                <a16:creationId xmlns:a16="http://schemas.microsoft.com/office/drawing/2014/main" id="{EE5198FD-C22A-4E3F-9A17-C525CDA2A8B3}"/>
              </a:ext>
            </a:extLst>
          </p:cNvPr>
          <p:cNvPicPr>
            <a:picLocks noChangeAspect="1"/>
          </p:cNvPicPr>
          <p:nvPr/>
        </p:nvPicPr>
        <p:blipFill>
          <a:blip r:embed="rId9"/>
          <a:stretch>
            <a:fillRect/>
          </a:stretch>
        </p:blipFill>
        <p:spPr>
          <a:xfrm>
            <a:off x="6344615" y="4935764"/>
            <a:ext cx="899773" cy="917916"/>
          </a:xfrm>
          <a:prstGeom prst="rect">
            <a:avLst/>
          </a:prstGeom>
        </p:spPr>
      </p:pic>
      <p:sp>
        <p:nvSpPr>
          <p:cNvPr id="12" name="TextBox 11">
            <a:extLst>
              <a:ext uri="{FF2B5EF4-FFF2-40B4-BE49-F238E27FC236}">
                <a16:creationId xmlns:a16="http://schemas.microsoft.com/office/drawing/2014/main" id="{EA008160-B899-44D2-8D2E-9168FC32B4FA}"/>
              </a:ext>
            </a:extLst>
          </p:cNvPr>
          <p:cNvSpPr txBox="1"/>
          <p:nvPr/>
        </p:nvSpPr>
        <p:spPr>
          <a:xfrm>
            <a:off x="7375339" y="3992937"/>
            <a:ext cx="1313543"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342900"/>
            <a:r>
              <a:rPr lang="en-US" dirty="0">
                <a:solidFill>
                  <a:prstClr val="white"/>
                </a:solidFill>
                <a:latin typeface="Corbel" panose="020B0503020204020204"/>
              </a:rPr>
              <a:t>@tculiink</a:t>
            </a:r>
          </a:p>
        </p:txBody>
      </p:sp>
      <p:sp>
        <p:nvSpPr>
          <p:cNvPr id="15" name="TextBox 14">
            <a:extLst>
              <a:ext uri="{FF2B5EF4-FFF2-40B4-BE49-F238E27FC236}">
                <a16:creationId xmlns:a16="http://schemas.microsoft.com/office/drawing/2014/main" id="{77AD3EC5-4B9F-4270-A3C0-386E26708C81}"/>
              </a:ext>
            </a:extLst>
          </p:cNvPr>
          <p:cNvSpPr txBox="1"/>
          <p:nvPr/>
        </p:nvSpPr>
        <p:spPr>
          <a:xfrm>
            <a:off x="7375757" y="5221598"/>
            <a:ext cx="1113971"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342900"/>
            <a:r>
              <a:rPr lang="en-US" dirty="0">
                <a:solidFill>
                  <a:prstClr val="white"/>
                </a:solidFill>
                <a:latin typeface="Corbel" panose="020B0503020204020204"/>
              </a:rPr>
              <a:t>@tculiink</a:t>
            </a:r>
          </a:p>
        </p:txBody>
      </p:sp>
      <p:sp>
        <p:nvSpPr>
          <p:cNvPr id="4" name="TextBox 3"/>
          <p:cNvSpPr txBox="1"/>
          <p:nvPr/>
        </p:nvSpPr>
        <p:spPr>
          <a:xfrm>
            <a:off x="2672444" y="6164676"/>
            <a:ext cx="2267393" cy="369332"/>
          </a:xfrm>
          <a:prstGeom prst="rect">
            <a:avLst/>
          </a:prstGeom>
          <a:noFill/>
        </p:spPr>
        <p:txBody>
          <a:bodyPr wrap="square" rtlCol="0">
            <a:spAutoFit/>
          </a:bodyPr>
          <a:lstStyle/>
          <a:p>
            <a:r>
              <a:rPr lang="en-US" dirty="0">
                <a:solidFill>
                  <a:prstClr val="white"/>
                </a:solidFill>
                <a:latin typeface="Corbel" panose="020B0503020204020204"/>
              </a:rPr>
              <a:t>d.rhea@tcu.edu</a:t>
            </a:r>
          </a:p>
        </p:txBody>
      </p:sp>
      <p:sp>
        <p:nvSpPr>
          <p:cNvPr id="13" name="Title 1">
            <a:extLst>
              <a:ext uri="{FF2B5EF4-FFF2-40B4-BE49-F238E27FC236}">
                <a16:creationId xmlns:a16="http://schemas.microsoft.com/office/drawing/2014/main" id="{365BDD0F-4ED4-4251-B233-E8503A0A551D}"/>
              </a:ext>
            </a:extLst>
          </p:cNvPr>
          <p:cNvSpPr txBox="1">
            <a:spLocks/>
          </p:cNvSpPr>
          <p:nvPr/>
        </p:nvSpPr>
        <p:spPr>
          <a:xfrm>
            <a:off x="3139791" y="330233"/>
            <a:ext cx="5349937" cy="1407008"/>
          </a:xfrm>
          <a:prstGeom prst="parallelogram">
            <a:avLst>
              <a:gd name="adj" fmla="val 102136"/>
            </a:avLst>
          </a:prstGeom>
          <a:solidFill>
            <a:schemeClr val="tx1">
              <a:alpha val="10000"/>
            </a:schemeClr>
          </a:solidFill>
        </p:spPr>
        <p:txBody>
          <a:bodyPr lIns="378000" tIns="81000" anchor="ctr">
            <a:no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l" defTabSz="685800"/>
            <a:r>
              <a:rPr lang="en-US" sz="4050" b="1" dirty="0">
                <a:solidFill>
                  <a:srgbClr val="7030A0"/>
                </a:solidFill>
                <a:latin typeface="Arial" panose="020B0604020202020204"/>
              </a:rPr>
              <a:t>Thank-You!</a:t>
            </a:r>
          </a:p>
        </p:txBody>
      </p:sp>
    </p:spTree>
    <p:extLst>
      <p:ext uri="{BB962C8B-B14F-4D97-AF65-F5344CB8AC3E}">
        <p14:creationId xmlns:p14="http://schemas.microsoft.com/office/powerpoint/2010/main" val="3659531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51AE-252F-4958-A1E9-67C57179FF35}"/>
              </a:ext>
            </a:extLst>
          </p:cNvPr>
          <p:cNvSpPr>
            <a:spLocks noGrp="1"/>
          </p:cNvSpPr>
          <p:nvPr>
            <p:ph type="title"/>
          </p:nvPr>
        </p:nvSpPr>
        <p:spPr>
          <a:xfrm>
            <a:off x="326508" y="246056"/>
            <a:ext cx="11177234" cy="1256173"/>
          </a:xfrm>
        </p:spPr>
        <p:txBody>
          <a:bodyPr anchor="t">
            <a:normAutofit fontScale="90000"/>
          </a:bodyPr>
          <a:lstStyle/>
          <a:p>
            <a:pPr algn="ctr"/>
            <a:r>
              <a:rPr lang="en-US" sz="4050" b="1" dirty="0">
                <a:solidFill>
                  <a:srgbClr val="7030A0"/>
                </a:solidFill>
              </a:rPr>
              <a:t>State of the Nation</a:t>
            </a:r>
            <a:br>
              <a:rPr lang="en-US" sz="4050" b="1" dirty="0">
                <a:solidFill>
                  <a:srgbClr val="7030A0"/>
                </a:solidFill>
              </a:rPr>
            </a:br>
            <a:endParaRPr lang="en-US" dirty="0">
              <a:solidFill>
                <a:srgbClr val="7030A0"/>
              </a:solidFill>
            </a:endParaRPr>
          </a:p>
        </p:txBody>
      </p:sp>
      <p:sp>
        <p:nvSpPr>
          <p:cNvPr id="6" name="Text Placeholder 5">
            <a:extLst>
              <a:ext uri="{FF2B5EF4-FFF2-40B4-BE49-F238E27FC236}">
                <a16:creationId xmlns:a16="http://schemas.microsoft.com/office/drawing/2014/main" id="{A1FE0C33-CECE-4322-A29C-AEA87CDB13E3}"/>
              </a:ext>
            </a:extLst>
          </p:cNvPr>
          <p:cNvSpPr>
            <a:spLocks noGrp="1"/>
          </p:cNvSpPr>
          <p:nvPr>
            <p:ph type="body" sz="quarter" idx="15"/>
          </p:nvPr>
        </p:nvSpPr>
        <p:spPr>
          <a:xfrm>
            <a:off x="436880" y="1950098"/>
            <a:ext cx="11066862" cy="4661846"/>
          </a:xfrm>
        </p:spPr>
        <p:txBody>
          <a:bodyPr>
            <a:noAutofit/>
          </a:bodyPr>
          <a:lstStyle/>
          <a:p>
            <a:r>
              <a:rPr lang="en-US" sz="1800" b="1" dirty="0">
                <a:effectLst>
                  <a:glow rad="38100">
                    <a:schemeClr val="bg1">
                      <a:lumMod val="50000"/>
                      <a:lumOff val="50000"/>
                      <a:alpha val="20000"/>
                    </a:schemeClr>
                  </a:glow>
                </a:effectLst>
              </a:rPr>
              <a:t>10-20 million children and adolescents in the United States have some form of chronic illness or disability</a:t>
            </a:r>
          </a:p>
          <a:p>
            <a:r>
              <a:rPr lang="en-US" sz="1800" b="1" dirty="0">
                <a:effectLst>
                  <a:glow rad="38100">
                    <a:schemeClr val="bg1">
                      <a:lumMod val="50000"/>
                      <a:lumOff val="50000"/>
                      <a:alpha val="20000"/>
                    </a:schemeClr>
                  </a:glow>
                </a:effectLst>
              </a:rPr>
              <a:t>133 million (45%) adults have at least one chronic illness</a:t>
            </a:r>
          </a:p>
          <a:p>
            <a:r>
              <a:rPr lang="en-US" sz="1800" b="1" dirty="0">
                <a:effectLst>
                  <a:glow rad="38100">
                    <a:schemeClr val="bg1">
                      <a:lumMod val="50000"/>
                      <a:lumOff val="50000"/>
                      <a:alpha val="20000"/>
                    </a:schemeClr>
                  </a:glow>
                </a:effectLst>
              </a:rPr>
              <a:t>18-22% of children &amp; adolescents are obese</a:t>
            </a:r>
          </a:p>
          <a:p>
            <a:r>
              <a:rPr lang="en-US" sz="1800" b="1" dirty="0">
                <a:effectLst>
                  <a:glow rad="38100">
                    <a:schemeClr val="bg1">
                      <a:lumMod val="50000"/>
                      <a:lumOff val="50000"/>
                      <a:alpha val="20000"/>
                    </a:schemeClr>
                  </a:glow>
                </a:effectLst>
              </a:rPr>
              <a:t>69% of our nation’s adults are overweight or obese</a:t>
            </a:r>
          </a:p>
          <a:p>
            <a:r>
              <a:rPr lang="en-US" sz="1800" b="1" dirty="0">
                <a:effectLst>
                  <a:glow rad="38100">
                    <a:schemeClr val="bg1">
                      <a:lumMod val="50000"/>
                      <a:lumOff val="50000"/>
                      <a:alpha val="20000"/>
                    </a:schemeClr>
                  </a:glow>
                </a:effectLst>
              </a:rPr>
              <a:t>D3 deficiencies as early as 1-6 months through older adults</a:t>
            </a:r>
          </a:p>
          <a:p>
            <a:r>
              <a:rPr lang="en-US" sz="1800" b="1" dirty="0">
                <a:effectLst>
                  <a:glow rad="38100">
                    <a:schemeClr val="bg1">
                      <a:lumMod val="50000"/>
                      <a:lumOff val="50000"/>
                      <a:alpha val="20000"/>
                    </a:schemeClr>
                  </a:glow>
                </a:effectLst>
              </a:rPr>
              <a:t>Sedentary lifestyle is common in children and adults</a:t>
            </a:r>
          </a:p>
          <a:p>
            <a:r>
              <a:rPr lang="en-US" sz="1800" b="1" dirty="0">
                <a:effectLst>
                  <a:glow rad="38100">
                    <a:schemeClr val="bg1">
                      <a:lumMod val="50000"/>
                      <a:lumOff val="50000"/>
                      <a:alpha val="20000"/>
                    </a:schemeClr>
                  </a:glow>
                </a:effectLst>
              </a:rPr>
              <a:t>Stress and anxiety disorders are at an all time high (31.9% in adolescents; 1 out of 7 children)</a:t>
            </a:r>
          </a:p>
          <a:p>
            <a:pPr marL="173038" indent="-173038"/>
            <a:r>
              <a:rPr lang="en-US" sz="1800" b="1" dirty="0"/>
              <a:t>Anxiety is the most common mental disorder, affecting 40 million adults in the U.S. population</a:t>
            </a:r>
            <a:endParaRPr lang="en-US" sz="1800" b="1" dirty="0">
              <a:effectLst>
                <a:glow rad="38100">
                  <a:schemeClr val="bg1">
                    <a:lumMod val="50000"/>
                    <a:lumOff val="50000"/>
                    <a:alpha val="20000"/>
                  </a:schemeClr>
                </a:glow>
              </a:effectLst>
            </a:endParaRPr>
          </a:p>
          <a:p>
            <a:r>
              <a:rPr lang="en-US" sz="1800" b="1" dirty="0">
                <a:effectLst>
                  <a:glow rad="38100">
                    <a:schemeClr val="bg1">
                      <a:lumMod val="50000"/>
                      <a:lumOff val="50000"/>
                      <a:alpha val="20000"/>
                    </a:schemeClr>
                  </a:glow>
                </a:effectLst>
              </a:rPr>
              <a:t>Indoors at least 6 hours per school day (9 </a:t>
            </a:r>
            <a:r>
              <a:rPr lang="en-US" sz="1800" b="1" dirty="0" err="1">
                <a:effectLst>
                  <a:glow rad="38100">
                    <a:schemeClr val="bg1">
                      <a:lumMod val="50000"/>
                      <a:lumOff val="50000"/>
                      <a:alpha val="20000"/>
                    </a:schemeClr>
                  </a:glow>
                </a:effectLst>
              </a:rPr>
              <a:t>mos</a:t>
            </a:r>
            <a:r>
              <a:rPr lang="en-US" sz="1800" b="1" dirty="0">
                <a:effectLst>
                  <a:glow rad="38100">
                    <a:schemeClr val="bg1">
                      <a:lumMod val="50000"/>
                      <a:lumOff val="50000"/>
                      <a:alpha val="20000"/>
                    </a:schemeClr>
                  </a:glow>
                </a:effectLst>
              </a:rPr>
              <a:t> of year)</a:t>
            </a:r>
          </a:p>
          <a:p>
            <a:r>
              <a:rPr lang="en-US" sz="1800" b="1" dirty="0">
                <a:effectLst>
                  <a:glow rad="38100">
                    <a:schemeClr val="bg1">
                      <a:lumMod val="50000"/>
                      <a:lumOff val="50000"/>
                      <a:alpha val="20000"/>
                    </a:schemeClr>
                  </a:glow>
                </a:effectLst>
              </a:rPr>
              <a:t>Socialization is minimal</a:t>
            </a:r>
          </a:p>
          <a:p>
            <a:r>
              <a:rPr lang="en-US" sz="1800" b="1" dirty="0">
                <a:effectLst>
                  <a:glow rad="38100">
                    <a:schemeClr val="bg1">
                      <a:lumMod val="50000"/>
                      <a:lumOff val="50000"/>
                      <a:alpha val="20000"/>
                    </a:schemeClr>
                  </a:glow>
                </a:effectLst>
              </a:rPr>
              <a:t>Technology addictions (37% teens; 330 million adults)</a:t>
            </a:r>
          </a:p>
          <a:p>
            <a:pPr marL="0" indent="0">
              <a:buNone/>
            </a:pPr>
            <a:endParaRPr lang="en-US" sz="1800" dirty="0"/>
          </a:p>
        </p:txBody>
      </p:sp>
      <p:sp>
        <p:nvSpPr>
          <p:cNvPr id="3" name="Slide Number Placeholder 2">
            <a:extLst>
              <a:ext uri="{FF2B5EF4-FFF2-40B4-BE49-F238E27FC236}">
                <a16:creationId xmlns:a16="http://schemas.microsoft.com/office/drawing/2014/main" id="{077CBD36-E928-427F-BCF4-3FF2B77D4C0D}"/>
              </a:ext>
            </a:extLst>
          </p:cNvPr>
          <p:cNvSpPr>
            <a:spLocks noGrp="1"/>
          </p:cNvSpPr>
          <p:nvPr>
            <p:ph type="sldNum" sz="quarter" idx="10"/>
          </p:nvPr>
        </p:nvSpPr>
        <p:spPr/>
        <p:txBody>
          <a:bodyPr/>
          <a:lstStyle/>
          <a:p>
            <a:pPr defTabSz="685800"/>
            <a:fld id="{D495E168-DA5E-4888-8D8A-92B118324C14}" type="slidenum">
              <a:rPr lang="en-US">
                <a:solidFill>
                  <a:prstClr val="white"/>
                </a:solidFill>
                <a:latin typeface="Franklin Gothic Book"/>
              </a:rPr>
              <a:pPr defTabSz="685800"/>
              <a:t>2</a:t>
            </a:fld>
            <a:endParaRPr lang="en-US" dirty="0">
              <a:solidFill>
                <a:prstClr val="white"/>
              </a:solidFill>
              <a:latin typeface="Franklin Gothic Book"/>
            </a:endParaRPr>
          </a:p>
        </p:txBody>
      </p:sp>
      <p:sp>
        <p:nvSpPr>
          <p:cNvPr id="4" name="Date Placeholder 3">
            <a:extLst>
              <a:ext uri="{FF2B5EF4-FFF2-40B4-BE49-F238E27FC236}">
                <a16:creationId xmlns:a16="http://schemas.microsoft.com/office/drawing/2014/main" id="{1F297764-9A62-47CB-9BB1-F9BABF5D0E5D}"/>
              </a:ext>
            </a:extLst>
          </p:cNvPr>
          <p:cNvSpPr>
            <a:spLocks noGrp="1"/>
          </p:cNvSpPr>
          <p:nvPr>
            <p:ph type="dt" sz="half" idx="11"/>
          </p:nvPr>
        </p:nvSpPr>
        <p:spPr/>
        <p:txBody>
          <a:bodyPr/>
          <a:lstStyle/>
          <a:p>
            <a:fld id="{848BC6E4-08CA-4BE4-8B27-51B7598D876A}" type="datetime1">
              <a:rPr lang="en-US" noProof="0" smtClean="0"/>
              <a:t>10/5/2022</a:t>
            </a:fld>
            <a:endParaRPr lang="en-US" noProof="0" dirty="0"/>
          </a:p>
        </p:txBody>
      </p:sp>
      <p:sp>
        <p:nvSpPr>
          <p:cNvPr id="7" name="Footer Placeholder 6">
            <a:extLst>
              <a:ext uri="{FF2B5EF4-FFF2-40B4-BE49-F238E27FC236}">
                <a16:creationId xmlns:a16="http://schemas.microsoft.com/office/drawing/2014/main" id="{388205ED-CCD2-43CD-B570-97B365CCCBCB}"/>
              </a:ext>
            </a:extLst>
          </p:cNvPr>
          <p:cNvSpPr>
            <a:spLocks noGrp="1"/>
          </p:cNvSpPr>
          <p:nvPr>
            <p:ph type="ftr" sz="quarter" idx="12"/>
          </p:nvPr>
        </p:nvSpPr>
        <p:spPr/>
        <p:txBody>
          <a:bodyPr/>
          <a:lstStyle/>
          <a:p>
            <a:r>
              <a:rPr lang="en-US" noProof="0"/>
              <a:t>Westminster College Hancock Symposium </a:t>
            </a:r>
            <a:endParaRPr lang="en-US" noProof="0" dirty="0"/>
          </a:p>
        </p:txBody>
      </p:sp>
    </p:spTree>
    <p:extLst>
      <p:ext uri="{BB962C8B-B14F-4D97-AF65-F5344CB8AC3E}">
        <p14:creationId xmlns:p14="http://schemas.microsoft.com/office/powerpoint/2010/main" val="1940432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616" y="126629"/>
            <a:ext cx="9443306" cy="1188720"/>
          </a:xfrm>
        </p:spPr>
        <p:txBody>
          <a:bodyPr anchor="t">
            <a:normAutofit fontScale="90000"/>
          </a:bodyPr>
          <a:lstStyle/>
          <a:p>
            <a:r>
              <a:rPr lang="en-US" sz="4000" b="1" dirty="0">
                <a:solidFill>
                  <a:srgbClr val="7030A0"/>
                </a:solidFill>
                <a:effectLst>
                  <a:glow rad="38100">
                    <a:schemeClr val="bg1">
                      <a:lumMod val="65000"/>
                      <a:lumOff val="35000"/>
                      <a:alpha val="40000"/>
                    </a:schemeClr>
                  </a:glow>
                </a:effectLst>
              </a:rPr>
              <a:t>Properties of Child’s play</a:t>
            </a:r>
            <a:br>
              <a:rPr lang="en-US" sz="4000" b="1" dirty="0">
                <a:solidFill>
                  <a:srgbClr val="7030A0"/>
                </a:solidFill>
                <a:effectLst>
                  <a:glow rad="38100">
                    <a:schemeClr val="bg1">
                      <a:lumMod val="65000"/>
                      <a:lumOff val="35000"/>
                      <a:alpha val="40000"/>
                    </a:schemeClr>
                  </a:glow>
                </a:effectLst>
              </a:rPr>
            </a:br>
            <a:br>
              <a:rPr lang="en-US" sz="4000" dirty="0">
                <a:solidFill>
                  <a:schemeClr val="tx1"/>
                </a:solidFill>
                <a:latin typeface="Georgia" pitchFamily="18" charset="0"/>
                <a:ea typeface="MS PGothic" pitchFamily="34" charset="-128"/>
                <a:cs typeface="MS PGothic" panose="020B0600070205080204" pitchFamily="34" charset="-128"/>
              </a:rPr>
            </a:br>
            <a:endParaRPr lang="en-US" sz="4000" b="1" dirty="0">
              <a:solidFill>
                <a:srgbClr val="7030A0"/>
              </a:solidFill>
              <a:effectLst>
                <a:glow rad="38100">
                  <a:schemeClr val="bg1">
                    <a:lumMod val="65000"/>
                    <a:lumOff val="35000"/>
                    <a:alpha val="40000"/>
                  </a:schemeClr>
                </a:glow>
              </a:effectLst>
            </a:endParaRPr>
          </a:p>
        </p:txBody>
      </p:sp>
      <p:sp>
        <p:nvSpPr>
          <p:cNvPr id="3" name="Content Placeholder 2"/>
          <p:cNvSpPr>
            <a:spLocks noGrp="1"/>
          </p:cNvSpPr>
          <p:nvPr>
            <p:ph idx="1"/>
          </p:nvPr>
        </p:nvSpPr>
        <p:spPr>
          <a:xfrm>
            <a:off x="324579" y="2146324"/>
            <a:ext cx="3836874" cy="3862308"/>
          </a:xfrm>
        </p:spPr>
        <p:txBody>
          <a:bodyPr anchor="t">
            <a:normAutofit fontScale="55000" lnSpcReduction="20000"/>
          </a:bodyPr>
          <a:lstStyle/>
          <a:p>
            <a:pPr eaLnBrk="0" fontAlgn="base" hangingPunct="0">
              <a:spcBef>
                <a:spcPct val="20000"/>
              </a:spcBef>
              <a:spcAft>
                <a:spcPct val="0"/>
              </a:spcAft>
            </a:pPr>
            <a:r>
              <a:rPr lang="en-US" sz="3800" b="1" dirty="0">
                <a:solidFill>
                  <a:schemeClr val="bg1"/>
                </a:solidFill>
                <a:latin typeface="Georgia" pitchFamily="18" charset="0"/>
                <a:ea typeface="MS PGothic" pitchFamily="34" charset="-128"/>
                <a:cs typeface="MS PGothic" panose="020B0600070205080204" pitchFamily="34" charset="-128"/>
              </a:rPr>
              <a:t>Purposeful</a:t>
            </a:r>
          </a:p>
          <a:p>
            <a:pPr eaLnBrk="0" fontAlgn="base" hangingPunct="0">
              <a:spcBef>
                <a:spcPct val="20000"/>
              </a:spcBef>
              <a:spcAft>
                <a:spcPct val="0"/>
              </a:spcAft>
            </a:pPr>
            <a:r>
              <a:rPr lang="en-US" sz="3800" b="1" dirty="0">
                <a:solidFill>
                  <a:schemeClr val="bg1"/>
                </a:solidFill>
                <a:latin typeface="Georgia" pitchFamily="18" charset="0"/>
                <a:ea typeface="MS PGothic" pitchFamily="34" charset="-128"/>
                <a:cs typeface="MS PGothic" panose="020B0600070205080204" pitchFamily="34" charset="-128"/>
              </a:rPr>
              <a:t>Self-directed</a:t>
            </a:r>
          </a:p>
          <a:p>
            <a:pPr eaLnBrk="0" fontAlgn="base" hangingPunct="0">
              <a:spcBef>
                <a:spcPct val="20000"/>
              </a:spcBef>
              <a:spcAft>
                <a:spcPct val="0"/>
              </a:spcAft>
            </a:pPr>
            <a:r>
              <a:rPr lang="en-US" sz="3800" b="1" dirty="0">
                <a:solidFill>
                  <a:schemeClr val="bg1"/>
                </a:solidFill>
                <a:latin typeface="Georgia" pitchFamily="18" charset="0"/>
                <a:ea typeface="MS PGothic" pitchFamily="34" charset="-128"/>
                <a:cs typeface="MS PGothic" panose="020B0600070205080204" pitchFamily="34" charset="-128"/>
              </a:rPr>
              <a:t>Voluntary</a:t>
            </a:r>
          </a:p>
          <a:p>
            <a:pPr eaLnBrk="0" fontAlgn="base" hangingPunct="0">
              <a:spcBef>
                <a:spcPct val="20000"/>
              </a:spcBef>
              <a:spcAft>
                <a:spcPct val="0"/>
              </a:spcAft>
            </a:pPr>
            <a:r>
              <a:rPr lang="en-US" sz="3800" b="1" dirty="0">
                <a:solidFill>
                  <a:schemeClr val="bg1"/>
                </a:solidFill>
                <a:latin typeface="Georgia" pitchFamily="18" charset="0"/>
                <a:ea typeface="MS PGothic" pitchFamily="34" charset="-128"/>
                <a:cs typeface="MS PGothic" panose="020B0600070205080204" pitchFamily="34" charset="-128"/>
              </a:rPr>
              <a:t>Inherent attraction</a:t>
            </a:r>
          </a:p>
          <a:p>
            <a:pPr eaLnBrk="0" fontAlgn="base" hangingPunct="0">
              <a:spcBef>
                <a:spcPct val="20000"/>
              </a:spcBef>
              <a:spcAft>
                <a:spcPct val="0"/>
              </a:spcAft>
            </a:pPr>
            <a:r>
              <a:rPr lang="en-US" sz="3800" b="1" dirty="0">
                <a:solidFill>
                  <a:schemeClr val="bg1"/>
                </a:solidFill>
                <a:latin typeface="Georgia" pitchFamily="18" charset="0"/>
                <a:ea typeface="MS PGothic" pitchFamily="34" charset="-128"/>
                <a:cs typeface="MS PGothic" panose="020B0600070205080204" pitchFamily="34" charset="-128"/>
              </a:rPr>
              <a:t>Freedom from time</a:t>
            </a:r>
          </a:p>
          <a:p>
            <a:pPr eaLnBrk="0" fontAlgn="base" hangingPunct="0">
              <a:spcBef>
                <a:spcPct val="20000"/>
              </a:spcBef>
              <a:spcAft>
                <a:spcPct val="0"/>
              </a:spcAft>
            </a:pPr>
            <a:r>
              <a:rPr lang="en-US" sz="3800" b="1" dirty="0">
                <a:solidFill>
                  <a:schemeClr val="bg1"/>
                </a:solidFill>
                <a:latin typeface="Georgia" pitchFamily="18" charset="0"/>
                <a:ea typeface="MS PGothic" pitchFamily="34" charset="-128"/>
                <a:cs typeface="MS PGothic" panose="020B0600070205080204" pitchFamily="34" charset="-128"/>
              </a:rPr>
              <a:t>Diminished consciousness</a:t>
            </a:r>
            <a:br>
              <a:rPr lang="en-US" sz="3800" b="1" dirty="0">
                <a:solidFill>
                  <a:schemeClr val="bg1"/>
                </a:solidFill>
                <a:latin typeface="Georgia" pitchFamily="18" charset="0"/>
                <a:ea typeface="MS PGothic" pitchFamily="34" charset="-128"/>
                <a:cs typeface="MS PGothic" panose="020B0600070205080204" pitchFamily="34" charset="-128"/>
              </a:rPr>
            </a:br>
            <a:r>
              <a:rPr lang="en-US" sz="3800" b="1" dirty="0">
                <a:solidFill>
                  <a:schemeClr val="bg1"/>
                </a:solidFill>
                <a:latin typeface="Georgia" pitchFamily="18" charset="0"/>
                <a:ea typeface="MS PGothic" pitchFamily="34" charset="-128"/>
                <a:cs typeface="MS PGothic" panose="020B0600070205080204" pitchFamily="34" charset="-128"/>
              </a:rPr>
              <a:t> of self</a:t>
            </a:r>
          </a:p>
          <a:p>
            <a:pPr eaLnBrk="0" fontAlgn="base" hangingPunct="0">
              <a:spcBef>
                <a:spcPct val="20000"/>
              </a:spcBef>
              <a:spcAft>
                <a:spcPct val="0"/>
              </a:spcAft>
            </a:pPr>
            <a:r>
              <a:rPr lang="en-US" sz="3800" b="1" dirty="0">
                <a:solidFill>
                  <a:schemeClr val="bg1"/>
                </a:solidFill>
                <a:latin typeface="Georgia" pitchFamily="18" charset="0"/>
                <a:ea typeface="MS PGothic" pitchFamily="34" charset="-128"/>
                <a:cs typeface="MS PGothic" panose="020B0600070205080204" pitchFamily="34" charset="-128"/>
              </a:rPr>
              <a:t>Improvisational potential</a:t>
            </a:r>
          </a:p>
          <a:p>
            <a:pPr eaLnBrk="0" fontAlgn="base" hangingPunct="0">
              <a:spcBef>
                <a:spcPct val="20000"/>
              </a:spcBef>
              <a:spcAft>
                <a:spcPct val="0"/>
              </a:spcAft>
            </a:pPr>
            <a:r>
              <a:rPr lang="en-US" sz="3800" b="1" dirty="0">
                <a:solidFill>
                  <a:schemeClr val="bg1"/>
                </a:solidFill>
                <a:latin typeface="Georgia" pitchFamily="18" charset="0"/>
                <a:ea typeface="MS PGothic" pitchFamily="34" charset="-128"/>
                <a:cs typeface="MS PGothic" panose="020B0600070205080204" pitchFamily="34" charset="-128"/>
              </a:rPr>
              <a:t>Continuation desire</a:t>
            </a:r>
          </a:p>
          <a:p>
            <a:pPr marL="0" indent="0" eaLnBrk="0" fontAlgn="base" hangingPunct="0">
              <a:spcBef>
                <a:spcPct val="20000"/>
              </a:spcBef>
              <a:spcAft>
                <a:spcPct val="0"/>
              </a:spcAft>
              <a:buNone/>
            </a:pPr>
            <a:endParaRPr lang="en-US" sz="3200" dirty="0">
              <a:solidFill>
                <a:schemeClr val="tx1"/>
              </a:solidFill>
              <a:latin typeface="Georgia" pitchFamily="18" charset="0"/>
              <a:ea typeface="MS PGothic" pitchFamily="34" charset="-128"/>
              <a:cs typeface="MS PGothic" panose="020B0600070205080204" pitchFamily="34" charset="-128"/>
            </a:endParaRPr>
          </a:p>
          <a:p>
            <a:pPr marL="228600" lvl="1" indent="0" eaLnBrk="0" fontAlgn="base" hangingPunct="0">
              <a:spcBef>
                <a:spcPct val="20000"/>
              </a:spcBef>
              <a:spcAft>
                <a:spcPct val="0"/>
              </a:spcAft>
              <a:buNone/>
            </a:pPr>
            <a:r>
              <a:rPr lang="en-US" sz="1900" dirty="0">
                <a:solidFill>
                  <a:schemeClr val="tx1"/>
                </a:solidFill>
                <a:latin typeface="Georgia" pitchFamily="18" charset="0"/>
                <a:ea typeface="MS PGothic" pitchFamily="34" charset="-128"/>
                <a:cs typeface="MS PGothic" panose="020B0600070205080204" pitchFamily="34" charset="-128"/>
              </a:rPr>
              <a:t>      </a:t>
            </a:r>
            <a:endParaRPr lang="en-US" sz="3200" b="1" dirty="0">
              <a:solidFill>
                <a:schemeClr val="bg1"/>
              </a:solidFill>
            </a:endParaRPr>
          </a:p>
        </p:txBody>
      </p:sp>
      <p:sp>
        <p:nvSpPr>
          <p:cNvPr id="4" name="Date Placeholder 3">
            <a:extLst>
              <a:ext uri="{FF2B5EF4-FFF2-40B4-BE49-F238E27FC236}">
                <a16:creationId xmlns:a16="http://schemas.microsoft.com/office/drawing/2014/main" id="{74AABAE4-9720-436B-88DB-222352DCEAEC}"/>
              </a:ext>
            </a:extLst>
          </p:cNvPr>
          <p:cNvSpPr>
            <a:spLocks noGrp="1"/>
          </p:cNvSpPr>
          <p:nvPr>
            <p:ph type="dt" sz="half" idx="10"/>
          </p:nvPr>
        </p:nvSpPr>
        <p:spPr/>
        <p:txBody>
          <a:bodyPr/>
          <a:lstStyle/>
          <a:p>
            <a:fld id="{70194353-FDEF-4F2D-826B-A92FB1BFA596}" type="datetime1">
              <a:rPr lang="en-US" smtClean="0"/>
              <a:t>10/5/2022</a:t>
            </a:fld>
            <a:endParaRPr lang="en-US" dirty="0"/>
          </a:p>
        </p:txBody>
      </p:sp>
      <p:sp>
        <p:nvSpPr>
          <p:cNvPr id="6" name="Slide Number Placeholder 5">
            <a:extLst>
              <a:ext uri="{FF2B5EF4-FFF2-40B4-BE49-F238E27FC236}">
                <a16:creationId xmlns:a16="http://schemas.microsoft.com/office/drawing/2014/main" id="{007D10D6-8E97-4C50-8C72-7FE64DD07E6F}"/>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7" name="Picture 6">
            <a:extLst>
              <a:ext uri="{FF2B5EF4-FFF2-40B4-BE49-F238E27FC236}">
                <a16:creationId xmlns:a16="http://schemas.microsoft.com/office/drawing/2014/main" id="{B60E0AFC-26F3-4B46-942B-600EB3F5C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037" y="1452733"/>
            <a:ext cx="3096645" cy="2322484"/>
          </a:xfrm>
          <a:prstGeom prst="rect">
            <a:avLst/>
          </a:prstGeom>
        </p:spPr>
      </p:pic>
      <p:pic>
        <p:nvPicPr>
          <p:cNvPr id="8" name="Picture 7">
            <a:extLst>
              <a:ext uri="{FF2B5EF4-FFF2-40B4-BE49-F238E27FC236}">
                <a16:creationId xmlns:a16="http://schemas.microsoft.com/office/drawing/2014/main" id="{ADFF58CF-4237-4856-AE10-2BC14B65C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713" y="1480212"/>
            <a:ext cx="3251839" cy="2332592"/>
          </a:xfrm>
          <a:prstGeom prst="rect">
            <a:avLst/>
          </a:prstGeom>
        </p:spPr>
      </p:pic>
      <p:pic>
        <p:nvPicPr>
          <p:cNvPr id="9" name="Picture 2" descr="http://3.bp.blogspot.com/-dBX7jayuC-I/UKN6coMEUdI/AAAAAAAAAmE/li5szcn0fxU/s400/NorthPlayground.jpg">
            <a:extLst>
              <a:ext uri="{FF2B5EF4-FFF2-40B4-BE49-F238E27FC236}">
                <a16:creationId xmlns:a16="http://schemas.microsoft.com/office/drawing/2014/main" id="{4789C098-A4C1-4A38-9FBF-A8B68EF4C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533" y="3946122"/>
            <a:ext cx="3217286" cy="2483343"/>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9">
            <a:extLst>
              <a:ext uri="{FF2B5EF4-FFF2-40B4-BE49-F238E27FC236}">
                <a16:creationId xmlns:a16="http://schemas.microsoft.com/office/drawing/2014/main" id="{51C88917-C195-41E4-95A1-2CAEE4530236}"/>
              </a:ext>
            </a:extLst>
          </p:cNvPr>
          <p:cNvSpPr>
            <a:spLocks noGrp="1"/>
          </p:cNvSpPr>
          <p:nvPr>
            <p:ph type="ftr" sz="quarter" idx="11"/>
          </p:nvPr>
        </p:nvSpPr>
        <p:spPr/>
        <p:txBody>
          <a:bodyPr/>
          <a:lstStyle/>
          <a:p>
            <a:r>
              <a:rPr lang="en-US"/>
              <a:t>Westminster College Hancock Symposium </a:t>
            </a:r>
            <a:endParaRPr lang="en-US" dirty="0"/>
          </a:p>
        </p:txBody>
      </p:sp>
    </p:spTree>
    <p:extLst>
      <p:ext uri="{BB962C8B-B14F-4D97-AF65-F5344CB8AC3E}">
        <p14:creationId xmlns:p14="http://schemas.microsoft.com/office/powerpoint/2010/main" val="2266888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5863" y="170429"/>
            <a:ext cx="7729728" cy="1188720"/>
          </a:xfrm>
        </p:spPr>
        <p:txBody>
          <a:bodyPr/>
          <a:lstStyle/>
          <a:p>
            <a:r>
              <a:rPr lang="en-US" b="1" dirty="0"/>
              <a:t>What is play to Adults?</a:t>
            </a:r>
          </a:p>
        </p:txBody>
      </p:sp>
      <p:sp>
        <p:nvSpPr>
          <p:cNvPr id="3" name="Content Placeholder 2"/>
          <p:cNvSpPr>
            <a:spLocks noGrp="1"/>
          </p:cNvSpPr>
          <p:nvPr>
            <p:ph idx="1"/>
          </p:nvPr>
        </p:nvSpPr>
        <p:spPr>
          <a:xfrm>
            <a:off x="552647" y="1944687"/>
            <a:ext cx="6538977" cy="4913313"/>
          </a:xfrm>
        </p:spPr>
        <p:txBody>
          <a:bodyPr>
            <a:normAutofit/>
          </a:bodyPr>
          <a:lstStyle/>
          <a:p>
            <a:r>
              <a:rPr lang="en-US" sz="2000" b="1" dirty="0">
                <a:solidFill>
                  <a:schemeClr val="bg1"/>
                </a:solidFill>
              </a:rPr>
              <a:t>Many adults think of structured activities </a:t>
            </a:r>
          </a:p>
          <a:p>
            <a:r>
              <a:rPr lang="en-US" sz="2000" b="1" dirty="0">
                <a:solidFill>
                  <a:schemeClr val="bg1"/>
                </a:solidFill>
              </a:rPr>
              <a:t>Structured play               Unstructured play</a:t>
            </a:r>
          </a:p>
          <a:p>
            <a:r>
              <a:rPr lang="en-US" sz="2000" b="1" dirty="0">
                <a:solidFill>
                  <a:schemeClr val="bg1"/>
                </a:solidFill>
              </a:rPr>
              <a:t>Unstructured play</a:t>
            </a:r>
          </a:p>
          <a:p>
            <a:pPr lvl="1"/>
            <a:r>
              <a:rPr lang="en-US" sz="2000" b="1" dirty="0">
                <a:solidFill>
                  <a:schemeClr val="bg1"/>
                </a:solidFill>
              </a:rPr>
              <a:t>Intrinsically motivated</a:t>
            </a:r>
          </a:p>
          <a:p>
            <a:pPr lvl="1"/>
            <a:r>
              <a:rPr lang="en-US" sz="2000" b="1" dirty="0">
                <a:solidFill>
                  <a:schemeClr val="bg1"/>
                </a:solidFill>
              </a:rPr>
              <a:t>Cognitive development</a:t>
            </a:r>
          </a:p>
          <a:p>
            <a:pPr lvl="1"/>
            <a:r>
              <a:rPr lang="en-US" sz="2000" b="1" dirty="0">
                <a:solidFill>
                  <a:schemeClr val="bg1"/>
                </a:solidFill>
              </a:rPr>
              <a:t>Attention</a:t>
            </a:r>
          </a:p>
          <a:p>
            <a:pPr lvl="1"/>
            <a:r>
              <a:rPr lang="en-US" sz="2000" b="1" dirty="0">
                <a:solidFill>
                  <a:schemeClr val="bg1"/>
                </a:solidFill>
              </a:rPr>
              <a:t>Creativity</a:t>
            </a:r>
          </a:p>
          <a:p>
            <a:pPr lvl="1"/>
            <a:r>
              <a:rPr lang="en-US" sz="2000" b="1" dirty="0">
                <a:solidFill>
                  <a:schemeClr val="bg1"/>
                </a:solidFill>
              </a:rPr>
              <a:t>Social-emotional well being</a:t>
            </a:r>
          </a:p>
          <a:p>
            <a:pPr lvl="1"/>
            <a:r>
              <a:rPr lang="en-US" sz="2000" b="1" dirty="0">
                <a:solidFill>
                  <a:schemeClr val="bg1"/>
                </a:solidFill>
              </a:rPr>
              <a:t>Physical activity</a:t>
            </a:r>
          </a:p>
          <a:p>
            <a:pPr lvl="1"/>
            <a:endParaRPr lang="en-US" dirty="0"/>
          </a:p>
        </p:txBody>
      </p:sp>
      <p:pic>
        <p:nvPicPr>
          <p:cNvPr id="1026" name="Picture 2" descr="Playing Games Breaks Down Barriers by Leigh Anne Jasheway - The Wellness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858" y="1810139"/>
            <a:ext cx="4544553" cy="4462323"/>
          </a:xfrm>
          <a:prstGeom prst="rect">
            <a:avLst/>
          </a:prstGeom>
          <a:noFill/>
          <a:extLst>
            <a:ext uri="{909E8E84-426E-40DD-AFC4-6F175D3DCCD1}">
              <a14:hiddenFill xmlns:a14="http://schemas.microsoft.com/office/drawing/2010/main">
                <a:solidFill>
                  <a:srgbClr val="FFFFFF"/>
                </a:solidFill>
              </a14:hiddenFill>
            </a:ext>
          </a:extLst>
        </p:spPr>
      </p:pic>
      <p:sp>
        <p:nvSpPr>
          <p:cNvPr id="4" name="Not Equal 3"/>
          <p:cNvSpPr/>
          <p:nvPr/>
        </p:nvSpPr>
        <p:spPr>
          <a:xfrm>
            <a:off x="2743840" y="2382074"/>
            <a:ext cx="926993" cy="397218"/>
          </a:xfrm>
          <a:prstGeom prst="mathNot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Date Placeholder 4">
            <a:extLst>
              <a:ext uri="{FF2B5EF4-FFF2-40B4-BE49-F238E27FC236}">
                <a16:creationId xmlns:a16="http://schemas.microsoft.com/office/drawing/2014/main" id="{21494AAF-89BE-4248-9064-EA3A73E44288}"/>
              </a:ext>
            </a:extLst>
          </p:cNvPr>
          <p:cNvSpPr>
            <a:spLocks noGrp="1"/>
          </p:cNvSpPr>
          <p:nvPr>
            <p:ph type="dt" sz="half" idx="10"/>
          </p:nvPr>
        </p:nvSpPr>
        <p:spPr/>
        <p:txBody>
          <a:bodyPr/>
          <a:lstStyle/>
          <a:p>
            <a:fld id="{9CAFE0C8-CF83-47B2-95CA-51AE6754090B}" type="datetime1">
              <a:rPr lang="en-US" smtClean="0"/>
              <a:t>10/5/2022</a:t>
            </a:fld>
            <a:endParaRPr lang="en-US" dirty="0"/>
          </a:p>
        </p:txBody>
      </p:sp>
      <p:sp>
        <p:nvSpPr>
          <p:cNvPr id="6" name="Slide Number Placeholder 5">
            <a:extLst>
              <a:ext uri="{FF2B5EF4-FFF2-40B4-BE49-F238E27FC236}">
                <a16:creationId xmlns:a16="http://schemas.microsoft.com/office/drawing/2014/main" id="{5BCE3AC0-125C-409F-966B-91E4521C94BB}"/>
              </a:ext>
            </a:extLst>
          </p:cNvPr>
          <p:cNvSpPr>
            <a:spLocks noGrp="1"/>
          </p:cNvSpPr>
          <p:nvPr>
            <p:ph type="sldNum" sz="quarter" idx="12"/>
          </p:nvPr>
        </p:nvSpPr>
        <p:spPr/>
        <p:txBody>
          <a:bodyPr/>
          <a:lstStyle/>
          <a:p>
            <a:fld id="{8A7A6979-0714-4377-B894-6BE4C2D6E202}" type="slidenum">
              <a:rPr lang="en-US" smtClean="0"/>
              <a:pPr/>
              <a:t>4</a:t>
            </a:fld>
            <a:endParaRPr lang="en-US" dirty="0"/>
          </a:p>
        </p:txBody>
      </p:sp>
      <p:sp>
        <p:nvSpPr>
          <p:cNvPr id="7" name="Footer Placeholder 6">
            <a:extLst>
              <a:ext uri="{FF2B5EF4-FFF2-40B4-BE49-F238E27FC236}">
                <a16:creationId xmlns:a16="http://schemas.microsoft.com/office/drawing/2014/main" id="{8EE8E6B7-DD29-4F04-8B0E-4778D6A2197B}"/>
              </a:ext>
            </a:extLst>
          </p:cNvPr>
          <p:cNvSpPr>
            <a:spLocks noGrp="1"/>
          </p:cNvSpPr>
          <p:nvPr>
            <p:ph type="ftr" sz="quarter" idx="11"/>
          </p:nvPr>
        </p:nvSpPr>
        <p:spPr/>
        <p:txBody>
          <a:bodyPr/>
          <a:lstStyle/>
          <a:p>
            <a:r>
              <a:rPr lang="en-US"/>
              <a:t>Westminster College Hancock Symposium </a:t>
            </a:r>
            <a:endParaRPr lang="en-US" dirty="0"/>
          </a:p>
        </p:txBody>
      </p:sp>
    </p:spTree>
    <p:extLst>
      <p:ext uri="{BB962C8B-B14F-4D97-AF65-F5344CB8AC3E}">
        <p14:creationId xmlns:p14="http://schemas.microsoft.com/office/powerpoint/2010/main" val="223610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4D400-AD94-444F-8A5A-64D9227AE0A1}"/>
              </a:ext>
            </a:extLst>
          </p:cNvPr>
          <p:cNvSpPr>
            <a:spLocks noGrp="1"/>
          </p:cNvSpPr>
          <p:nvPr>
            <p:ph type="title"/>
          </p:nvPr>
        </p:nvSpPr>
        <p:spPr>
          <a:xfrm>
            <a:off x="2231136" y="301752"/>
            <a:ext cx="7729728" cy="1188720"/>
          </a:xfrm>
        </p:spPr>
        <p:txBody>
          <a:bodyPr/>
          <a:lstStyle/>
          <a:p>
            <a:r>
              <a:rPr lang="en-US" b="1" dirty="0"/>
              <a:t>Play Research</a:t>
            </a:r>
          </a:p>
        </p:txBody>
      </p:sp>
      <p:sp>
        <p:nvSpPr>
          <p:cNvPr id="4" name="Date Placeholder 3">
            <a:extLst>
              <a:ext uri="{FF2B5EF4-FFF2-40B4-BE49-F238E27FC236}">
                <a16:creationId xmlns:a16="http://schemas.microsoft.com/office/drawing/2014/main" id="{88C987C5-125B-4375-BD05-C926B288E60B}"/>
              </a:ext>
            </a:extLst>
          </p:cNvPr>
          <p:cNvSpPr>
            <a:spLocks noGrp="1"/>
          </p:cNvSpPr>
          <p:nvPr>
            <p:ph type="dt" sz="half" idx="10"/>
          </p:nvPr>
        </p:nvSpPr>
        <p:spPr/>
        <p:txBody>
          <a:bodyPr/>
          <a:lstStyle/>
          <a:p>
            <a:fld id="{D7B42436-B667-47B4-8021-ECA532528860}" type="datetime1">
              <a:rPr lang="en-US" smtClean="0"/>
              <a:t>10/5/2022</a:t>
            </a:fld>
            <a:endParaRPr lang="en-US" dirty="0"/>
          </a:p>
        </p:txBody>
      </p:sp>
      <p:sp>
        <p:nvSpPr>
          <p:cNvPr id="6" name="Slide Number Placeholder 5">
            <a:extLst>
              <a:ext uri="{FF2B5EF4-FFF2-40B4-BE49-F238E27FC236}">
                <a16:creationId xmlns:a16="http://schemas.microsoft.com/office/drawing/2014/main" id="{95D0E112-651B-4BCF-AADC-BB0A8F3A22AD}"/>
              </a:ext>
            </a:extLst>
          </p:cNvPr>
          <p:cNvSpPr>
            <a:spLocks noGrp="1"/>
          </p:cNvSpPr>
          <p:nvPr>
            <p:ph type="sldNum" sz="quarter" idx="12"/>
          </p:nvPr>
        </p:nvSpPr>
        <p:spPr/>
        <p:txBody>
          <a:bodyPr/>
          <a:lstStyle/>
          <a:p>
            <a:fld id="{8A7A6979-0714-4377-B894-6BE4C2D6E202}" type="slidenum">
              <a:rPr lang="en-US" smtClean="0"/>
              <a:pPr/>
              <a:t>5</a:t>
            </a:fld>
            <a:endParaRPr lang="en-US" dirty="0"/>
          </a:p>
        </p:txBody>
      </p:sp>
      <p:sp>
        <p:nvSpPr>
          <p:cNvPr id="3" name="Footer Placeholder 2">
            <a:extLst>
              <a:ext uri="{FF2B5EF4-FFF2-40B4-BE49-F238E27FC236}">
                <a16:creationId xmlns:a16="http://schemas.microsoft.com/office/drawing/2014/main" id="{8256178E-282D-4095-8A8D-5A26E34843EF}"/>
              </a:ext>
            </a:extLst>
          </p:cNvPr>
          <p:cNvSpPr>
            <a:spLocks noGrp="1"/>
          </p:cNvSpPr>
          <p:nvPr>
            <p:ph type="ftr" sz="quarter" idx="11"/>
          </p:nvPr>
        </p:nvSpPr>
        <p:spPr/>
        <p:txBody>
          <a:bodyPr/>
          <a:lstStyle/>
          <a:p>
            <a:r>
              <a:rPr lang="en-US"/>
              <a:t>Westminster College Hancock Symposium </a:t>
            </a:r>
            <a:endParaRPr lang="en-US" dirty="0"/>
          </a:p>
        </p:txBody>
      </p:sp>
    </p:spTree>
    <p:extLst>
      <p:ext uri="{BB962C8B-B14F-4D97-AF65-F5344CB8AC3E}">
        <p14:creationId xmlns:p14="http://schemas.microsoft.com/office/powerpoint/2010/main" val="1820549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170429"/>
            <a:ext cx="11374016" cy="1779669"/>
          </a:xfrm>
        </p:spPr>
        <p:txBody>
          <a:bodyPr>
            <a:normAutofit/>
          </a:bodyPr>
          <a:lstStyle/>
          <a:p>
            <a:r>
              <a:rPr lang="en-US" dirty="0"/>
              <a:t>“The truth is that play seems to be one of the most advanced methods nature has invented to allow a complex brain to create itself.”  </a:t>
            </a:r>
          </a:p>
        </p:txBody>
      </p:sp>
      <p:sp>
        <p:nvSpPr>
          <p:cNvPr id="3" name="Content Placeholder 2"/>
          <p:cNvSpPr>
            <a:spLocks noGrp="1"/>
          </p:cNvSpPr>
          <p:nvPr>
            <p:ph idx="1"/>
          </p:nvPr>
        </p:nvSpPr>
        <p:spPr>
          <a:xfrm>
            <a:off x="552647" y="6344816"/>
            <a:ext cx="8367418" cy="513184"/>
          </a:xfrm>
        </p:spPr>
        <p:txBody>
          <a:bodyPr>
            <a:normAutofit/>
          </a:bodyPr>
          <a:lstStyle/>
          <a:p>
            <a:pPr marL="228600" lvl="1" indent="0">
              <a:buNone/>
            </a:pPr>
            <a:r>
              <a:rPr lang="en-US" i="1" dirty="0"/>
              <a:t>Play: How It Shapes the Brain, Opens the Imagination, and Invigorates the Soul,</a:t>
            </a:r>
            <a:r>
              <a:rPr lang="en-US" dirty="0"/>
              <a:t> Stuart Brown, 2010</a:t>
            </a:r>
          </a:p>
        </p:txBody>
      </p:sp>
      <p:pic>
        <p:nvPicPr>
          <p:cNvPr id="6" name="Picture 2">
            <a:extLst>
              <a:ext uri="{FF2B5EF4-FFF2-40B4-BE49-F238E27FC236}">
                <a16:creationId xmlns:a16="http://schemas.microsoft.com/office/drawing/2014/main" id="{32F1377B-7379-4F16-BBD7-C138934E4BFB}"/>
              </a:ext>
            </a:extLst>
          </p:cNvPr>
          <p:cNvPicPr>
            <a:picLocks noChangeAspect="1" noChangeArrowheads="1"/>
          </p:cNvPicPr>
          <p:nvPr/>
        </p:nvPicPr>
        <p:blipFill>
          <a:blip r:embed="rId3"/>
          <a:srcRect/>
          <a:stretch>
            <a:fillRect/>
          </a:stretch>
        </p:blipFill>
        <p:spPr bwMode="auto">
          <a:xfrm>
            <a:off x="3405673" y="2360644"/>
            <a:ext cx="4627984" cy="3545633"/>
          </a:xfrm>
          <a:prstGeom prst="rect">
            <a:avLst/>
          </a:prstGeom>
          <a:noFill/>
          <a:ln w="9525">
            <a:noFill/>
            <a:miter lim="800000"/>
            <a:headEnd/>
            <a:tailEnd/>
          </a:ln>
          <a:effectLst/>
        </p:spPr>
      </p:pic>
      <p:sp>
        <p:nvSpPr>
          <p:cNvPr id="4" name="Date Placeholder 3">
            <a:extLst>
              <a:ext uri="{FF2B5EF4-FFF2-40B4-BE49-F238E27FC236}">
                <a16:creationId xmlns:a16="http://schemas.microsoft.com/office/drawing/2014/main" id="{E13783C6-77B5-4588-9E22-D5C342C63E14}"/>
              </a:ext>
            </a:extLst>
          </p:cNvPr>
          <p:cNvSpPr>
            <a:spLocks noGrp="1"/>
          </p:cNvSpPr>
          <p:nvPr>
            <p:ph type="dt" sz="half" idx="10"/>
          </p:nvPr>
        </p:nvSpPr>
        <p:spPr/>
        <p:txBody>
          <a:bodyPr/>
          <a:lstStyle/>
          <a:p>
            <a:fld id="{F48B8B61-5866-45AC-BA7F-C48CE780609B}" type="datetime1">
              <a:rPr lang="en-US" smtClean="0"/>
              <a:t>10/5/2022</a:t>
            </a:fld>
            <a:endParaRPr lang="en-US" dirty="0"/>
          </a:p>
        </p:txBody>
      </p:sp>
      <p:sp>
        <p:nvSpPr>
          <p:cNvPr id="5" name="Slide Number Placeholder 4">
            <a:extLst>
              <a:ext uri="{FF2B5EF4-FFF2-40B4-BE49-F238E27FC236}">
                <a16:creationId xmlns:a16="http://schemas.microsoft.com/office/drawing/2014/main" id="{EDFB5E5A-2A0E-4B11-B9B1-C7E13B5F73F5}"/>
              </a:ext>
            </a:extLst>
          </p:cNvPr>
          <p:cNvSpPr>
            <a:spLocks noGrp="1"/>
          </p:cNvSpPr>
          <p:nvPr>
            <p:ph type="sldNum" sz="quarter" idx="12"/>
          </p:nvPr>
        </p:nvSpPr>
        <p:spPr/>
        <p:txBody>
          <a:bodyPr/>
          <a:lstStyle/>
          <a:p>
            <a:fld id="{8A7A6979-0714-4377-B894-6BE4C2D6E202}" type="slidenum">
              <a:rPr lang="en-US" smtClean="0"/>
              <a:pPr/>
              <a:t>6</a:t>
            </a:fld>
            <a:endParaRPr lang="en-US" dirty="0"/>
          </a:p>
        </p:txBody>
      </p:sp>
      <p:sp>
        <p:nvSpPr>
          <p:cNvPr id="7" name="Footer Placeholder 6">
            <a:extLst>
              <a:ext uri="{FF2B5EF4-FFF2-40B4-BE49-F238E27FC236}">
                <a16:creationId xmlns:a16="http://schemas.microsoft.com/office/drawing/2014/main" id="{5C424486-A5A7-46F3-BA50-B738DE26D56F}"/>
              </a:ext>
            </a:extLst>
          </p:cNvPr>
          <p:cNvSpPr>
            <a:spLocks noGrp="1"/>
          </p:cNvSpPr>
          <p:nvPr>
            <p:ph type="ftr" sz="quarter" idx="11"/>
          </p:nvPr>
        </p:nvSpPr>
        <p:spPr/>
        <p:txBody>
          <a:bodyPr/>
          <a:lstStyle/>
          <a:p>
            <a:r>
              <a:rPr lang="en-US"/>
              <a:t>Westminster College Hancock Symposium </a:t>
            </a:r>
            <a:endParaRPr lang="en-US" dirty="0"/>
          </a:p>
        </p:txBody>
      </p:sp>
    </p:spTree>
    <p:extLst>
      <p:ext uri="{BB962C8B-B14F-4D97-AF65-F5344CB8AC3E}">
        <p14:creationId xmlns:p14="http://schemas.microsoft.com/office/powerpoint/2010/main" val="2637816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0729" y="403343"/>
            <a:ext cx="5548257" cy="861647"/>
          </a:xfrm>
        </p:spPr>
        <p:txBody>
          <a:bodyPr anchor="t"/>
          <a:lstStyle/>
          <a:p>
            <a:pPr algn="ctr"/>
            <a:r>
              <a:rPr lang="en-US" b="1" dirty="0">
                <a:solidFill>
                  <a:srgbClr val="7030A0"/>
                </a:solidFill>
                <a:effectLst>
                  <a:glow rad="38100">
                    <a:schemeClr val="bg1">
                      <a:lumMod val="65000"/>
                      <a:lumOff val="35000"/>
                      <a:alpha val="40000"/>
                    </a:schemeClr>
                  </a:glow>
                </a:effectLst>
                <a:latin typeface="Arial Black" panose="020B0A04020102020204" pitchFamily="34" charset="0"/>
              </a:rPr>
              <a:t>Play Promotes Self</a:t>
            </a:r>
          </a:p>
        </p:txBody>
      </p:sp>
      <p:sp>
        <p:nvSpPr>
          <p:cNvPr id="3" name="Content Placeholder 2"/>
          <p:cNvSpPr>
            <a:spLocks noGrp="1"/>
          </p:cNvSpPr>
          <p:nvPr>
            <p:ph idx="1"/>
          </p:nvPr>
        </p:nvSpPr>
        <p:spPr>
          <a:xfrm>
            <a:off x="1620982" y="2774373"/>
            <a:ext cx="9133609" cy="3680283"/>
          </a:xfrm>
        </p:spPr>
        <p:txBody>
          <a:bodyPr anchor="t">
            <a:normAutofit/>
          </a:bodyPr>
          <a:lstStyle/>
          <a:p>
            <a:r>
              <a:rPr lang="en-US" b="1" dirty="0">
                <a:solidFill>
                  <a:schemeClr val="bg1"/>
                </a:solidFill>
                <a:latin typeface="Times New Roman" panose="02020603050405020304" pitchFamily="18" charset="0"/>
                <a:cs typeface="Times New Roman" panose="02020603050405020304" pitchFamily="18" charset="0"/>
              </a:rPr>
              <a:t>PLAY L</a:t>
            </a:r>
            <a:r>
              <a:rPr lang="en-US" b="1" dirty="0">
                <a:solidFill>
                  <a:schemeClr val="bg1"/>
                </a:solidFill>
                <a:latin typeface="Times New Roman" panose="02020603050405020304" pitchFamily="18" charset="0"/>
                <a:ea typeface="MS PGothic" pitchFamily="34" charset="-128"/>
                <a:cs typeface="Times New Roman" panose="02020603050405020304" pitchFamily="18" charset="0"/>
              </a:rPr>
              <a:t>eads to changes in the brain at molecular (epigenetic), cellular (neuronal connectivity), and behavioral levels (socioemotional and executive functioning skills)</a:t>
            </a:r>
          </a:p>
          <a:p>
            <a:pPr lvl="8"/>
            <a:endParaRPr lang="en-US" b="1" dirty="0">
              <a:solidFill>
                <a:schemeClr val="bg1"/>
              </a:solidFill>
              <a:latin typeface="Times New Roman" panose="02020603050405020304" pitchFamily="18" charset="0"/>
              <a:ea typeface="MS PGothic" pitchFamily="34" charset="-128"/>
              <a:cs typeface="Times New Roman" panose="02020603050405020304" pitchFamily="18" charset="0"/>
            </a:endParaRPr>
          </a:p>
          <a:p>
            <a:r>
              <a:rPr lang="en-US" b="1" dirty="0">
                <a:solidFill>
                  <a:schemeClr val="bg1"/>
                </a:solidFill>
                <a:latin typeface="Times New Roman" panose="02020603050405020304" pitchFamily="18" charset="0"/>
                <a:cs typeface="Times New Roman" panose="02020603050405020304" pitchFamily="18" charset="0"/>
              </a:rPr>
              <a:t>PLAY P</a:t>
            </a:r>
            <a:r>
              <a:rPr lang="en-US" b="1" dirty="0">
                <a:solidFill>
                  <a:schemeClr val="bg1"/>
                </a:solidFill>
                <a:latin typeface="Times New Roman" panose="02020603050405020304" pitchFamily="18" charset="0"/>
                <a:ea typeface="MS PGothic" pitchFamily="34" charset="-128"/>
                <a:cs typeface="Times New Roman" panose="02020603050405020304" pitchFamily="18" charset="0"/>
              </a:rPr>
              <a:t>romotes learning, adaptive and/or prosocial behavior</a:t>
            </a:r>
          </a:p>
          <a:p>
            <a:pPr lvl="8"/>
            <a:endParaRPr lang="en-US" b="1" dirty="0">
              <a:solidFill>
                <a:schemeClr val="bg1"/>
              </a:solidFill>
              <a:latin typeface="Times New Roman" panose="02020603050405020304" pitchFamily="18" charset="0"/>
              <a:cs typeface="Times New Roman" panose="02020603050405020304" pitchFamily="18" charset="0"/>
            </a:endParaRPr>
          </a:p>
          <a:p>
            <a:r>
              <a:rPr lang="en-US" b="1" dirty="0">
                <a:solidFill>
                  <a:schemeClr val="bg1"/>
                </a:solidFill>
                <a:latin typeface="Times New Roman" panose="02020603050405020304" pitchFamily="18" charset="0"/>
                <a:cs typeface="Times New Roman" panose="02020603050405020304" pitchFamily="18" charset="0"/>
              </a:rPr>
              <a:t>PLAY Supports </a:t>
            </a:r>
            <a:r>
              <a:rPr lang="en-US" b="1" dirty="0">
                <a:solidFill>
                  <a:schemeClr val="bg1"/>
                </a:solidFill>
                <a:latin typeface="Times New Roman" panose="02020603050405020304" pitchFamily="18" charset="0"/>
                <a:ea typeface="MS PGothic" pitchFamily="34" charset="-128"/>
                <a:cs typeface="Times New Roman" panose="02020603050405020304" pitchFamily="18" charset="0"/>
              </a:rPr>
              <a:t>improvements in executive functioning, language, early math, social development, peer relations, physical development and health, and enhanced sense of action </a:t>
            </a:r>
            <a:endParaRPr lang="en-US" b="1" dirty="0">
              <a:solidFill>
                <a:schemeClr val="bg1"/>
              </a:solidFill>
              <a:latin typeface="Times New Roman" panose="02020603050405020304" pitchFamily="18" charset="0"/>
              <a:ea typeface="MS PGothic" pitchFamily="34" charset="-128"/>
              <a:cs typeface="Times New Roman" panose="02020603050405020304" pitchFamily="18" charset="0"/>
              <a:hlinkClick r:id="rId2">
                <a:extLst>
                  <a:ext uri="{A12FA001-AC4F-418D-AE19-62706E023703}">
                    <ahyp:hlinkClr xmlns:ahyp="http://schemas.microsoft.com/office/drawing/2018/hyperlinkcolor" val="tx"/>
                  </a:ext>
                </a:extLst>
              </a:hlinkClick>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1502" y="200305"/>
            <a:ext cx="2085536" cy="243722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356" y="200305"/>
            <a:ext cx="2723857" cy="1998305"/>
          </a:xfrm>
          <a:prstGeom prst="rect">
            <a:avLst/>
          </a:prstGeom>
        </p:spPr>
      </p:pic>
      <p:sp>
        <p:nvSpPr>
          <p:cNvPr id="5" name="Date Placeholder 4">
            <a:extLst>
              <a:ext uri="{FF2B5EF4-FFF2-40B4-BE49-F238E27FC236}">
                <a16:creationId xmlns:a16="http://schemas.microsoft.com/office/drawing/2014/main" id="{C2F85703-F66F-4073-A73C-B6A7C44D4887}"/>
              </a:ext>
            </a:extLst>
          </p:cNvPr>
          <p:cNvSpPr>
            <a:spLocks noGrp="1"/>
          </p:cNvSpPr>
          <p:nvPr>
            <p:ph type="dt" sz="half" idx="10"/>
          </p:nvPr>
        </p:nvSpPr>
        <p:spPr/>
        <p:txBody>
          <a:bodyPr/>
          <a:lstStyle/>
          <a:p>
            <a:fld id="{A23DB77F-EDD1-484A-8F35-D357985CF787}" type="datetime1">
              <a:rPr lang="en-US" smtClean="0"/>
              <a:t>10/5/2022</a:t>
            </a:fld>
            <a:endParaRPr lang="en-US" dirty="0"/>
          </a:p>
        </p:txBody>
      </p:sp>
      <p:sp>
        <p:nvSpPr>
          <p:cNvPr id="8" name="Slide Number Placeholder 7">
            <a:extLst>
              <a:ext uri="{FF2B5EF4-FFF2-40B4-BE49-F238E27FC236}">
                <a16:creationId xmlns:a16="http://schemas.microsoft.com/office/drawing/2014/main" id="{EC71BD4F-9223-48B1-AEB1-0BB06C05C53F}"/>
              </a:ext>
            </a:extLst>
          </p:cNvPr>
          <p:cNvSpPr>
            <a:spLocks noGrp="1"/>
          </p:cNvSpPr>
          <p:nvPr>
            <p:ph type="sldNum" sz="quarter" idx="12"/>
          </p:nvPr>
        </p:nvSpPr>
        <p:spPr/>
        <p:txBody>
          <a:bodyPr/>
          <a:lstStyle/>
          <a:p>
            <a:fld id="{8A7A6979-0714-4377-B894-6BE4C2D6E202}" type="slidenum">
              <a:rPr lang="en-US" smtClean="0"/>
              <a:pPr/>
              <a:t>7</a:t>
            </a:fld>
            <a:endParaRPr lang="en-US" dirty="0"/>
          </a:p>
        </p:txBody>
      </p:sp>
      <p:sp>
        <p:nvSpPr>
          <p:cNvPr id="9" name="Footer Placeholder 8">
            <a:extLst>
              <a:ext uri="{FF2B5EF4-FFF2-40B4-BE49-F238E27FC236}">
                <a16:creationId xmlns:a16="http://schemas.microsoft.com/office/drawing/2014/main" id="{3FE88ADA-2F31-466C-A8BC-A1DBBD02D3E6}"/>
              </a:ext>
            </a:extLst>
          </p:cNvPr>
          <p:cNvSpPr>
            <a:spLocks noGrp="1"/>
          </p:cNvSpPr>
          <p:nvPr>
            <p:ph type="ftr" sz="quarter" idx="11"/>
          </p:nvPr>
        </p:nvSpPr>
        <p:spPr/>
        <p:txBody>
          <a:bodyPr/>
          <a:lstStyle/>
          <a:p>
            <a:r>
              <a:rPr lang="en-US"/>
              <a:t>Westminster College Hancock Symposium </a:t>
            </a:r>
            <a:endParaRPr lang="en-US" dirty="0"/>
          </a:p>
        </p:txBody>
      </p:sp>
    </p:spTree>
    <p:extLst>
      <p:ext uri="{BB962C8B-B14F-4D97-AF65-F5344CB8AC3E}">
        <p14:creationId xmlns:p14="http://schemas.microsoft.com/office/powerpoint/2010/main" val="356956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880" y="1427852"/>
            <a:ext cx="9417802" cy="4343400"/>
          </a:xfrm>
          <a:solidFill>
            <a:schemeClr val="bg1">
              <a:lumMod val="85000"/>
            </a:schemeClr>
          </a:solidFill>
        </p:spPr>
        <p:txBody>
          <a:bodyPr>
            <a:normAutofit/>
          </a:bodyPr>
          <a:lstStyle/>
          <a:p>
            <a:r>
              <a:rPr lang="en-US" sz="3000" b="1" dirty="0">
                <a:solidFill>
                  <a:schemeClr val="tx1"/>
                </a:solidFill>
                <a:latin typeface="Times New Roman" panose="02020603050405020304" pitchFamily="18" charset="0"/>
                <a:cs typeface="Times New Roman" panose="02020603050405020304" pitchFamily="18" charset="0"/>
              </a:rPr>
              <a:t>Brain development</a:t>
            </a:r>
          </a:p>
        </p:txBody>
      </p:sp>
      <p:cxnSp>
        <p:nvCxnSpPr>
          <p:cNvPr id="4" name="Straight Arrow Connector 3"/>
          <p:cNvCxnSpPr>
            <a:cxnSpLocks/>
          </p:cNvCxnSpPr>
          <p:nvPr/>
        </p:nvCxnSpPr>
        <p:spPr>
          <a:xfrm flipH="1">
            <a:off x="4634205" y="1808179"/>
            <a:ext cx="1615579" cy="1431019"/>
          </a:xfrm>
          <a:prstGeom prst="straightConnector1">
            <a:avLst/>
          </a:prstGeom>
          <a:ln w="222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6693321" y="3817902"/>
            <a:ext cx="1141439" cy="579644"/>
          </a:xfrm>
          <a:prstGeom prst="straightConnector1">
            <a:avLst/>
          </a:prstGeom>
          <a:ln w="222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H="1" flipV="1">
            <a:off x="4634205" y="3817902"/>
            <a:ext cx="1756763" cy="1335248"/>
          </a:xfrm>
          <a:prstGeom prst="straightConnector1">
            <a:avLst/>
          </a:prstGeom>
          <a:ln w="222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49784" y="1427852"/>
            <a:ext cx="2194562" cy="923330"/>
          </a:xfrm>
          <a:prstGeom prst="rect">
            <a:avLst/>
          </a:prstGeom>
          <a:noFill/>
        </p:spPr>
        <p:txBody>
          <a:bodyPr wrap="square" rtlCol="0">
            <a:spAutoFit/>
          </a:bodyPr>
          <a:lstStyle/>
          <a:p>
            <a:pPr defTabSz="342900">
              <a:defRPr/>
            </a:pPr>
            <a:r>
              <a:rPr lang="en-US" b="1" dirty="0">
                <a:solidFill>
                  <a:srgbClr val="7030A0"/>
                </a:solidFill>
                <a:latin typeface="Century Gothic" panose="020B0502020202020204"/>
              </a:rPr>
              <a:t>Activity level (unstructured and structured)</a:t>
            </a:r>
          </a:p>
        </p:txBody>
      </p:sp>
      <p:sp>
        <p:nvSpPr>
          <p:cNvPr id="18" name="TextBox 17"/>
          <p:cNvSpPr txBox="1"/>
          <p:nvPr/>
        </p:nvSpPr>
        <p:spPr>
          <a:xfrm>
            <a:off x="7927198" y="4224421"/>
            <a:ext cx="1786348" cy="369332"/>
          </a:xfrm>
          <a:prstGeom prst="rect">
            <a:avLst/>
          </a:prstGeom>
          <a:noFill/>
        </p:spPr>
        <p:txBody>
          <a:bodyPr wrap="square" rtlCol="0">
            <a:spAutoFit/>
          </a:bodyPr>
          <a:lstStyle/>
          <a:p>
            <a:pPr defTabSz="342900">
              <a:defRPr/>
            </a:pPr>
            <a:r>
              <a:rPr lang="en-US" b="1" dirty="0">
                <a:solidFill>
                  <a:srgbClr val="7030A0"/>
                </a:solidFill>
                <a:latin typeface="Century Gothic" panose="020B0502020202020204"/>
              </a:rPr>
              <a:t>Socialization</a:t>
            </a:r>
          </a:p>
        </p:txBody>
      </p:sp>
      <p:sp>
        <p:nvSpPr>
          <p:cNvPr id="19" name="TextBox 18"/>
          <p:cNvSpPr txBox="1"/>
          <p:nvPr/>
        </p:nvSpPr>
        <p:spPr>
          <a:xfrm>
            <a:off x="6034241" y="5259578"/>
            <a:ext cx="2194562" cy="369332"/>
          </a:xfrm>
          <a:prstGeom prst="rect">
            <a:avLst/>
          </a:prstGeom>
          <a:noFill/>
        </p:spPr>
        <p:txBody>
          <a:bodyPr wrap="square" rtlCol="0">
            <a:spAutoFit/>
          </a:bodyPr>
          <a:lstStyle/>
          <a:p>
            <a:pPr defTabSz="342900">
              <a:defRPr/>
            </a:pPr>
            <a:r>
              <a:rPr lang="en-US" b="1" dirty="0">
                <a:solidFill>
                  <a:srgbClr val="7030A0"/>
                </a:solidFill>
                <a:latin typeface="Century Gothic" panose="020B0502020202020204"/>
              </a:rPr>
              <a:t>Emotional states</a:t>
            </a:r>
          </a:p>
        </p:txBody>
      </p:sp>
      <p:cxnSp>
        <p:nvCxnSpPr>
          <p:cNvPr id="22" name="Straight Arrow Connector 21"/>
          <p:cNvCxnSpPr/>
          <p:nvPr/>
        </p:nvCxnSpPr>
        <p:spPr>
          <a:xfrm flipH="1">
            <a:off x="6749807" y="2636133"/>
            <a:ext cx="1240308" cy="403502"/>
          </a:xfrm>
          <a:prstGeom prst="straightConnector1">
            <a:avLst/>
          </a:prstGeom>
          <a:ln w="222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157282" y="2387975"/>
            <a:ext cx="1786348" cy="646331"/>
          </a:xfrm>
          <a:prstGeom prst="rect">
            <a:avLst/>
          </a:prstGeom>
          <a:noFill/>
        </p:spPr>
        <p:txBody>
          <a:bodyPr wrap="square" rtlCol="0">
            <a:spAutoFit/>
          </a:bodyPr>
          <a:lstStyle/>
          <a:p>
            <a:pPr defTabSz="342900">
              <a:defRPr/>
            </a:pPr>
            <a:r>
              <a:rPr lang="en-US" b="1" dirty="0">
                <a:solidFill>
                  <a:srgbClr val="7030A0"/>
                </a:solidFill>
                <a:latin typeface="Century Gothic" panose="020B0502020202020204"/>
              </a:rPr>
              <a:t>Short bouts of information</a:t>
            </a:r>
          </a:p>
        </p:txBody>
      </p:sp>
      <p:sp>
        <p:nvSpPr>
          <p:cNvPr id="6" name="Date Placeholder 5">
            <a:extLst>
              <a:ext uri="{FF2B5EF4-FFF2-40B4-BE49-F238E27FC236}">
                <a16:creationId xmlns:a16="http://schemas.microsoft.com/office/drawing/2014/main" id="{309F24CB-C5ED-434C-B514-BC2DAD419746}"/>
              </a:ext>
            </a:extLst>
          </p:cNvPr>
          <p:cNvSpPr>
            <a:spLocks noGrp="1"/>
          </p:cNvSpPr>
          <p:nvPr>
            <p:ph type="dt" sz="half" idx="10"/>
          </p:nvPr>
        </p:nvSpPr>
        <p:spPr/>
        <p:txBody>
          <a:bodyPr/>
          <a:lstStyle/>
          <a:p>
            <a:fld id="{11222290-9BDA-4DBC-96DB-1D66148A8334}" type="datetime1">
              <a:rPr lang="en-US" smtClean="0"/>
              <a:t>10/5/2022</a:t>
            </a:fld>
            <a:endParaRPr lang="en-US" dirty="0"/>
          </a:p>
        </p:txBody>
      </p:sp>
      <p:sp>
        <p:nvSpPr>
          <p:cNvPr id="10" name="Slide Number Placeholder 9">
            <a:extLst>
              <a:ext uri="{FF2B5EF4-FFF2-40B4-BE49-F238E27FC236}">
                <a16:creationId xmlns:a16="http://schemas.microsoft.com/office/drawing/2014/main" id="{9E0A56C5-A0A1-416B-936C-E37E0F137614}"/>
              </a:ext>
            </a:extLst>
          </p:cNvPr>
          <p:cNvSpPr>
            <a:spLocks noGrp="1"/>
          </p:cNvSpPr>
          <p:nvPr>
            <p:ph type="sldNum" sz="quarter" idx="12"/>
          </p:nvPr>
        </p:nvSpPr>
        <p:spPr/>
        <p:txBody>
          <a:bodyPr/>
          <a:lstStyle/>
          <a:p>
            <a:fld id="{8A7A6979-0714-4377-B894-6BE4C2D6E202}" type="slidenum">
              <a:rPr lang="en-US" smtClean="0"/>
              <a:t>8</a:t>
            </a:fld>
            <a:endParaRPr lang="en-US" dirty="0"/>
          </a:p>
        </p:txBody>
      </p:sp>
      <p:sp>
        <p:nvSpPr>
          <p:cNvPr id="3" name="Footer Placeholder 2">
            <a:extLst>
              <a:ext uri="{FF2B5EF4-FFF2-40B4-BE49-F238E27FC236}">
                <a16:creationId xmlns:a16="http://schemas.microsoft.com/office/drawing/2014/main" id="{EB5DA3B2-FA8B-4A83-8AC4-AD84339CD820}"/>
              </a:ext>
            </a:extLst>
          </p:cNvPr>
          <p:cNvSpPr>
            <a:spLocks noGrp="1"/>
          </p:cNvSpPr>
          <p:nvPr>
            <p:ph type="ftr" sz="quarter" idx="11"/>
          </p:nvPr>
        </p:nvSpPr>
        <p:spPr/>
        <p:txBody>
          <a:bodyPr/>
          <a:lstStyle/>
          <a:p>
            <a:r>
              <a:rPr lang="en-US"/>
              <a:t>Westminster College Hancock Symposium </a:t>
            </a:r>
            <a:endParaRPr lang="en-US" dirty="0"/>
          </a:p>
        </p:txBody>
      </p:sp>
    </p:spTree>
    <p:extLst>
      <p:ext uri="{BB962C8B-B14F-4D97-AF65-F5344CB8AC3E}">
        <p14:creationId xmlns:p14="http://schemas.microsoft.com/office/powerpoint/2010/main" val="3823546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4"/>
          <p:cNvGrpSpPr>
            <a:grpSpLocks/>
          </p:cNvGrpSpPr>
          <p:nvPr/>
        </p:nvGrpSpPr>
        <p:grpSpPr bwMode="auto">
          <a:xfrm>
            <a:off x="3348801" y="1164608"/>
            <a:ext cx="5568554" cy="2151330"/>
            <a:chOff x="805873" y="4145281"/>
            <a:chExt cx="7425509" cy="2712719"/>
          </a:xfrm>
        </p:grpSpPr>
        <p:sp>
          <p:nvSpPr>
            <p:cNvPr id="13" name="Rounded Rectangle 12"/>
            <p:cNvSpPr/>
            <p:nvPr/>
          </p:nvSpPr>
          <p:spPr>
            <a:xfrm>
              <a:off x="805873" y="4145281"/>
              <a:ext cx="7392168" cy="2712719"/>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342900">
                <a:defRPr/>
              </a:pPr>
              <a:endParaRPr lang="en-US" sz="1350">
                <a:solidFill>
                  <a:prstClr val="black"/>
                </a:solidFill>
                <a:latin typeface="Century Gothic" panose="020B0502020202020204"/>
              </a:endParaRPr>
            </a:p>
          </p:txBody>
        </p:sp>
        <p:grpSp>
          <p:nvGrpSpPr>
            <p:cNvPr id="3090" name="Group 2"/>
            <p:cNvGrpSpPr>
              <a:grpSpLocks/>
            </p:cNvGrpSpPr>
            <p:nvPr/>
          </p:nvGrpSpPr>
          <p:grpSpPr bwMode="auto">
            <a:xfrm>
              <a:off x="914400" y="4267200"/>
              <a:ext cx="7316982" cy="2560320"/>
              <a:chOff x="914400" y="4267200"/>
              <a:chExt cx="7316982" cy="2560320"/>
            </a:xfrm>
          </p:grpSpPr>
          <p:pic>
            <p:nvPicPr>
              <p:cNvPr id="3091" name="Picture 3" descr="C:\Users\pontifex\Desktop\Figure for Darla\I_po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1062" y="4267200"/>
                <a:ext cx="2560320"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4" descr="C:\Users\pontifex\Desktop\Figure for Darla\I_P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267200"/>
                <a:ext cx="2560320"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3" name="TextBox 6"/>
              <p:cNvSpPr txBox="1">
                <a:spLocks noChangeArrowheads="1"/>
              </p:cNvSpPr>
              <p:nvPr/>
            </p:nvSpPr>
            <p:spPr bwMode="auto">
              <a:xfrm>
                <a:off x="3844839" y="5147251"/>
                <a:ext cx="1456107" cy="78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defTabSz="342900" eaLnBrk="1" hangingPunct="1">
                  <a:defRPr/>
                </a:pPr>
                <a:r>
                  <a:rPr lang="en-US" altLang="en-US" sz="2400" b="1" dirty="0" err="1">
                    <a:solidFill>
                      <a:srgbClr val="363D46">
                        <a:lumMod val="75000"/>
                      </a:srgbClr>
                    </a:solidFill>
                  </a:rPr>
                  <a:t>FITKids</a:t>
                </a:r>
                <a:endParaRPr lang="en-US" altLang="en-US" sz="2400" b="1" dirty="0">
                  <a:solidFill>
                    <a:srgbClr val="363D46">
                      <a:lumMod val="75000"/>
                    </a:srgbClr>
                  </a:solidFill>
                </a:endParaRPr>
              </a:p>
              <a:p>
                <a:pPr algn="ctr" defTabSz="342900" eaLnBrk="1" hangingPunct="1">
                  <a:defRPr/>
                </a:pPr>
                <a:r>
                  <a:rPr lang="en-US" altLang="en-US" sz="1050" b="1" dirty="0">
                    <a:solidFill>
                      <a:srgbClr val="363D46">
                        <a:lumMod val="75000"/>
                      </a:srgbClr>
                    </a:solidFill>
                  </a:rPr>
                  <a:t>Intervention</a:t>
                </a:r>
              </a:p>
            </p:txBody>
          </p:sp>
        </p:grpSp>
      </p:grpSp>
      <p:grpSp>
        <p:nvGrpSpPr>
          <p:cNvPr id="3075" name="Group 11"/>
          <p:cNvGrpSpPr>
            <a:grpSpLocks/>
          </p:cNvGrpSpPr>
          <p:nvPr/>
        </p:nvGrpSpPr>
        <p:grpSpPr bwMode="auto">
          <a:xfrm>
            <a:off x="3276750" y="3692687"/>
            <a:ext cx="5545931" cy="2034779"/>
            <a:chOff x="838200" y="1325881"/>
            <a:chExt cx="7393182" cy="2712719"/>
          </a:xfrm>
        </p:grpSpPr>
        <p:sp>
          <p:nvSpPr>
            <p:cNvPr id="2" name="Rounded Rectangle 1"/>
            <p:cNvSpPr/>
            <p:nvPr/>
          </p:nvSpPr>
          <p:spPr>
            <a:xfrm>
              <a:off x="838200" y="1325881"/>
              <a:ext cx="7391594" cy="271271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342900">
                <a:defRPr/>
              </a:pPr>
              <a:endParaRPr lang="en-US" sz="1350">
                <a:solidFill>
                  <a:prstClr val="black"/>
                </a:solidFill>
                <a:latin typeface="Century Gothic" panose="020B0502020202020204"/>
              </a:endParaRPr>
            </a:p>
          </p:txBody>
        </p:sp>
        <p:grpSp>
          <p:nvGrpSpPr>
            <p:cNvPr id="3085" name="Group 3"/>
            <p:cNvGrpSpPr>
              <a:grpSpLocks/>
            </p:cNvGrpSpPr>
            <p:nvPr/>
          </p:nvGrpSpPr>
          <p:grpSpPr bwMode="auto">
            <a:xfrm>
              <a:off x="914400" y="1447799"/>
              <a:ext cx="7316982" cy="2560320"/>
              <a:chOff x="914400" y="1447799"/>
              <a:chExt cx="7316982" cy="2560320"/>
            </a:xfrm>
          </p:grpSpPr>
          <p:pic>
            <p:nvPicPr>
              <p:cNvPr id="3086" name="Picture 2" descr="C:\Users\pontifex\Desktop\Figure for Darla\W_Pr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1447799"/>
                <a:ext cx="2560320"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5" descr="C:\Users\pontifex\Desktop\Figure for Darla\W_Po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1062" y="1447799"/>
                <a:ext cx="2560320"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8" name="TextBox 7"/>
              <p:cNvSpPr txBox="1">
                <a:spLocks noChangeArrowheads="1"/>
              </p:cNvSpPr>
              <p:nvPr/>
            </p:nvSpPr>
            <p:spPr bwMode="auto">
              <a:xfrm>
                <a:off x="3795987" y="2327850"/>
                <a:ext cx="1553810" cy="8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defTabSz="342900" eaLnBrk="1" hangingPunct="1">
                  <a:defRPr/>
                </a:pPr>
                <a:r>
                  <a:rPr lang="en-US" altLang="en-US" sz="2400" b="1" dirty="0">
                    <a:solidFill>
                      <a:srgbClr val="363D46">
                        <a:lumMod val="75000"/>
                      </a:srgbClr>
                    </a:solidFill>
                  </a:rPr>
                  <a:t>Waitlist</a:t>
                </a:r>
              </a:p>
              <a:p>
                <a:pPr algn="ctr" defTabSz="342900" eaLnBrk="1" hangingPunct="1">
                  <a:defRPr/>
                </a:pPr>
                <a:r>
                  <a:rPr lang="en-US" altLang="en-US" sz="1050" b="1" dirty="0">
                    <a:solidFill>
                      <a:srgbClr val="363D46">
                        <a:lumMod val="75000"/>
                      </a:srgbClr>
                    </a:solidFill>
                  </a:rPr>
                  <a:t>Control</a:t>
                </a:r>
              </a:p>
            </p:txBody>
          </p:sp>
        </p:grpSp>
      </p:grpSp>
      <p:sp>
        <p:nvSpPr>
          <p:cNvPr id="3076" name="TextBox 8"/>
          <p:cNvSpPr txBox="1">
            <a:spLocks noChangeArrowheads="1"/>
          </p:cNvSpPr>
          <p:nvPr/>
        </p:nvSpPr>
        <p:spPr bwMode="auto">
          <a:xfrm>
            <a:off x="3776736" y="374777"/>
            <a:ext cx="1190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defTabSz="342900" eaLnBrk="1" hangingPunct="1">
              <a:defRPr/>
            </a:pPr>
            <a:r>
              <a:rPr lang="en-US" altLang="en-US" sz="2400" b="1" dirty="0">
                <a:solidFill>
                  <a:prstClr val="white"/>
                </a:solidFill>
              </a:rPr>
              <a:t>Pre-test</a:t>
            </a:r>
            <a:endParaRPr lang="en-US" altLang="en-US" sz="1050" b="1" dirty="0">
              <a:solidFill>
                <a:prstClr val="white"/>
              </a:solidFill>
            </a:endParaRPr>
          </a:p>
        </p:txBody>
      </p:sp>
      <p:sp>
        <p:nvSpPr>
          <p:cNvPr id="3077" name="TextBox 9"/>
          <p:cNvSpPr txBox="1">
            <a:spLocks noChangeArrowheads="1"/>
          </p:cNvSpPr>
          <p:nvPr/>
        </p:nvSpPr>
        <p:spPr bwMode="auto">
          <a:xfrm>
            <a:off x="6799403" y="368011"/>
            <a:ext cx="2117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defTabSz="342900" eaLnBrk="1" hangingPunct="1">
              <a:defRPr/>
            </a:pPr>
            <a:r>
              <a:rPr lang="en-US" altLang="en-US" sz="2400" b="1" dirty="0">
                <a:solidFill>
                  <a:prstClr val="white"/>
                </a:solidFill>
              </a:rPr>
              <a:t>9 Months Later</a:t>
            </a:r>
            <a:endParaRPr lang="en-US" altLang="en-US" sz="1050" b="1" dirty="0">
              <a:solidFill>
                <a:prstClr val="white"/>
              </a:solidFill>
            </a:endParaRPr>
          </a:p>
        </p:txBody>
      </p:sp>
      <p:grpSp>
        <p:nvGrpSpPr>
          <p:cNvPr id="3078" name="Group 16"/>
          <p:cNvGrpSpPr>
            <a:grpSpLocks/>
          </p:cNvGrpSpPr>
          <p:nvPr/>
        </p:nvGrpSpPr>
        <p:grpSpPr bwMode="auto">
          <a:xfrm>
            <a:off x="5487108" y="6026803"/>
            <a:ext cx="1214220" cy="275191"/>
            <a:chOff x="3733800" y="4921743"/>
            <a:chExt cx="1619423" cy="366383"/>
          </a:xfrm>
        </p:grpSpPr>
        <p:pic>
          <p:nvPicPr>
            <p:cNvPr id="3079" name="Picture 5" descr="G:\Pontifex\Templates\Figure Templates\SpectrumScal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4921743"/>
              <a:ext cx="1371600" cy="7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0" name="Group 18"/>
            <p:cNvGrpSpPr>
              <a:grpSpLocks/>
            </p:cNvGrpSpPr>
            <p:nvPr/>
          </p:nvGrpSpPr>
          <p:grpSpPr bwMode="auto">
            <a:xfrm>
              <a:off x="3733800" y="4969133"/>
              <a:ext cx="1619423" cy="318993"/>
              <a:chOff x="3733800" y="4953000"/>
              <a:chExt cx="1619423" cy="318993"/>
            </a:xfrm>
          </p:grpSpPr>
          <p:sp>
            <p:nvSpPr>
              <p:cNvPr id="3081" name="TextBox 19"/>
              <p:cNvSpPr txBox="1">
                <a:spLocks noChangeArrowheads="1"/>
              </p:cNvSpPr>
              <p:nvPr/>
            </p:nvSpPr>
            <p:spPr bwMode="auto">
              <a:xfrm>
                <a:off x="3733800" y="4964668"/>
                <a:ext cx="323258" cy="30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342900" eaLnBrk="1" hangingPunct="1">
                  <a:defRPr/>
                </a:pPr>
                <a:r>
                  <a:rPr lang="en-US" altLang="en-US" sz="900">
                    <a:solidFill>
                      <a:prstClr val="white"/>
                    </a:solidFill>
                  </a:rPr>
                  <a:t>7</a:t>
                </a:r>
              </a:p>
            </p:txBody>
          </p:sp>
          <p:sp>
            <p:nvSpPr>
              <p:cNvPr id="3082" name="TextBox 20"/>
              <p:cNvSpPr txBox="1">
                <a:spLocks noChangeArrowheads="1"/>
              </p:cNvSpPr>
              <p:nvPr/>
            </p:nvSpPr>
            <p:spPr bwMode="auto">
              <a:xfrm>
                <a:off x="4952999" y="4953000"/>
                <a:ext cx="400224" cy="30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342900" eaLnBrk="1" hangingPunct="1">
                  <a:defRPr/>
                </a:pPr>
                <a:r>
                  <a:rPr lang="en-US" altLang="en-US" sz="900">
                    <a:solidFill>
                      <a:prstClr val="white"/>
                    </a:solidFill>
                  </a:rPr>
                  <a:t>10</a:t>
                </a:r>
              </a:p>
            </p:txBody>
          </p:sp>
          <p:sp>
            <p:nvSpPr>
              <p:cNvPr id="3083" name="TextBox 21"/>
              <p:cNvSpPr txBox="1">
                <a:spLocks noChangeArrowheads="1"/>
              </p:cNvSpPr>
              <p:nvPr/>
            </p:nvSpPr>
            <p:spPr bwMode="auto">
              <a:xfrm>
                <a:off x="4274425" y="4953000"/>
                <a:ext cx="419467" cy="30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342900" eaLnBrk="1" hangingPunct="1">
                  <a:defRPr/>
                </a:pPr>
                <a:r>
                  <a:rPr lang="en-US" altLang="en-US" sz="900" dirty="0">
                    <a:solidFill>
                      <a:prstClr val="white"/>
                    </a:solidFill>
                  </a:rPr>
                  <a:t>µV</a:t>
                </a:r>
              </a:p>
            </p:txBody>
          </p:sp>
        </p:grpSp>
      </p:grpSp>
      <p:sp>
        <p:nvSpPr>
          <p:cNvPr id="3" name="Date Placeholder 2">
            <a:extLst>
              <a:ext uri="{FF2B5EF4-FFF2-40B4-BE49-F238E27FC236}">
                <a16:creationId xmlns:a16="http://schemas.microsoft.com/office/drawing/2014/main" id="{4D0344AC-718A-4A3D-BB42-D86F0F6F6333}"/>
              </a:ext>
            </a:extLst>
          </p:cNvPr>
          <p:cNvSpPr>
            <a:spLocks noGrp="1"/>
          </p:cNvSpPr>
          <p:nvPr>
            <p:ph type="dt" sz="half" idx="10"/>
          </p:nvPr>
        </p:nvSpPr>
        <p:spPr/>
        <p:txBody>
          <a:bodyPr/>
          <a:lstStyle/>
          <a:p>
            <a:fld id="{11476BDA-C3D7-449F-A764-AFBB1E617B7B}" type="datetime1">
              <a:rPr lang="en-US" smtClean="0"/>
              <a:t>10/5/2022</a:t>
            </a:fld>
            <a:endParaRPr lang="en-US" dirty="0"/>
          </a:p>
        </p:txBody>
      </p:sp>
      <p:sp>
        <p:nvSpPr>
          <p:cNvPr id="5" name="Slide Number Placeholder 4">
            <a:extLst>
              <a:ext uri="{FF2B5EF4-FFF2-40B4-BE49-F238E27FC236}">
                <a16:creationId xmlns:a16="http://schemas.microsoft.com/office/drawing/2014/main" id="{132FEB34-782D-44C5-8601-197635DA6AFB}"/>
              </a:ext>
            </a:extLst>
          </p:cNvPr>
          <p:cNvSpPr>
            <a:spLocks noGrp="1"/>
          </p:cNvSpPr>
          <p:nvPr>
            <p:ph type="sldNum" sz="quarter" idx="12"/>
          </p:nvPr>
        </p:nvSpPr>
        <p:spPr/>
        <p:txBody>
          <a:bodyPr/>
          <a:lstStyle/>
          <a:p>
            <a:fld id="{8A7A6979-0714-4377-B894-6BE4C2D6E202}" type="slidenum">
              <a:rPr lang="en-US" smtClean="0"/>
              <a:t>9</a:t>
            </a:fld>
            <a:endParaRPr lang="en-US" dirty="0"/>
          </a:p>
        </p:txBody>
      </p:sp>
      <p:sp>
        <p:nvSpPr>
          <p:cNvPr id="6" name="Footer Placeholder 5">
            <a:extLst>
              <a:ext uri="{FF2B5EF4-FFF2-40B4-BE49-F238E27FC236}">
                <a16:creationId xmlns:a16="http://schemas.microsoft.com/office/drawing/2014/main" id="{FCB211F3-B7EA-4020-AD39-A39D2375B6A6}"/>
              </a:ext>
            </a:extLst>
          </p:cNvPr>
          <p:cNvSpPr>
            <a:spLocks noGrp="1"/>
          </p:cNvSpPr>
          <p:nvPr>
            <p:ph type="ftr" sz="quarter" idx="11"/>
          </p:nvPr>
        </p:nvSpPr>
        <p:spPr/>
        <p:txBody>
          <a:bodyPr/>
          <a:lstStyle/>
          <a:p>
            <a:r>
              <a:rPr lang="en-US"/>
              <a:t>Westminster College Hancock Symposium </a:t>
            </a:r>
            <a:endParaRPr lang="en-US" dirty="0"/>
          </a:p>
        </p:txBody>
      </p:sp>
    </p:spTree>
    <p:extLst>
      <p:ext uri="{BB962C8B-B14F-4D97-AF65-F5344CB8AC3E}">
        <p14:creationId xmlns:p14="http://schemas.microsoft.com/office/powerpoint/2010/main" val="88229164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1031</TotalTime>
  <Words>1797</Words>
  <Application>Microsoft Office PowerPoint</Application>
  <PresentationFormat>Widescreen</PresentationFormat>
  <Paragraphs>274</Paragraphs>
  <Slides>18</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MS PGothic</vt:lpstr>
      <vt:lpstr>Arial</vt:lpstr>
      <vt:lpstr>Arial Black</vt:lpstr>
      <vt:lpstr>Calibri</vt:lpstr>
      <vt:lpstr>Century Gothic</vt:lpstr>
      <vt:lpstr>Corbel</vt:lpstr>
      <vt:lpstr>Franklin Gothic Book</vt:lpstr>
      <vt:lpstr>Georgia</vt:lpstr>
      <vt:lpstr>Gill Sans MT</vt:lpstr>
      <vt:lpstr>Times New Roman</vt:lpstr>
      <vt:lpstr>Wingdings</vt:lpstr>
      <vt:lpstr>Parcel</vt:lpstr>
      <vt:lpstr>The secret sauce of a healthy life</vt:lpstr>
      <vt:lpstr>State of the Nation </vt:lpstr>
      <vt:lpstr>Properties of Child’s play  </vt:lpstr>
      <vt:lpstr>What is play to Adults?</vt:lpstr>
      <vt:lpstr>Play Research</vt:lpstr>
      <vt:lpstr>“The truth is that play seems to be one of the most advanced methods nature has invented to allow a complex brain to create itself.”  </vt:lpstr>
      <vt:lpstr>Play Promotes Self</vt:lpstr>
      <vt:lpstr>Brain development</vt:lpstr>
      <vt:lpstr>PowerPoint Presentation</vt:lpstr>
      <vt:lpstr> Get out of your chair. No, really.  According to the CDC, prolonged sitting is the #1 contributor to chronic diseases, with negative effects beginning after just one hour of sedentary behavior.  http://home.utilifit.com/why-utilifit/ </vt:lpstr>
      <vt:lpstr>Play Emotions Dr. Peter Gray</vt:lpstr>
      <vt:lpstr>Decline of play</vt:lpstr>
      <vt:lpstr>What happens When Adults don’t play?</vt:lpstr>
      <vt:lpstr>LiiNK break Essential for Everyone</vt:lpstr>
      <vt:lpstr>Healthy Outdoor environments</vt:lpstr>
      <vt:lpstr>Loose Parts Suggestions for Kids</vt:lpstr>
      <vt:lpstr>Making unstructured play a priority takes intentional planning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secret sauce of a healthy life</dc:title>
  <dc:creator>Rhea, Debbie</dc:creator>
  <cp:lastModifiedBy>Rhea, Debbie</cp:lastModifiedBy>
  <cp:revision>41</cp:revision>
  <dcterms:created xsi:type="dcterms:W3CDTF">2022-09-11T17:41:57Z</dcterms:created>
  <dcterms:modified xsi:type="dcterms:W3CDTF">2022-10-06T01:38:26Z</dcterms:modified>
</cp:coreProperties>
</file>