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6" r:id="rId1"/>
  </p:sldMasterIdLst>
  <p:notesMasterIdLst>
    <p:notesMasterId r:id="rId54"/>
  </p:notesMasterIdLst>
  <p:sldIdLst>
    <p:sldId id="256" r:id="rId2"/>
    <p:sldId id="264" r:id="rId3"/>
    <p:sldId id="316" r:id="rId4"/>
    <p:sldId id="408" r:id="rId5"/>
    <p:sldId id="265" r:id="rId6"/>
    <p:sldId id="271" r:id="rId7"/>
    <p:sldId id="411" r:id="rId8"/>
    <p:sldId id="301" r:id="rId9"/>
    <p:sldId id="303" r:id="rId10"/>
    <p:sldId id="275" r:id="rId11"/>
    <p:sldId id="532" r:id="rId12"/>
    <p:sldId id="273" r:id="rId13"/>
    <p:sldId id="312" r:id="rId14"/>
    <p:sldId id="318" r:id="rId15"/>
    <p:sldId id="464" r:id="rId16"/>
    <p:sldId id="438" r:id="rId17"/>
    <p:sldId id="538" r:id="rId18"/>
    <p:sldId id="539" r:id="rId19"/>
    <p:sldId id="526" r:id="rId20"/>
    <p:sldId id="499" r:id="rId21"/>
    <p:sldId id="500" r:id="rId22"/>
    <p:sldId id="501" r:id="rId23"/>
    <p:sldId id="267" r:id="rId24"/>
    <p:sldId id="281" r:id="rId25"/>
    <p:sldId id="533" r:id="rId26"/>
    <p:sldId id="270" r:id="rId27"/>
    <p:sldId id="268" r:id="rId28"/>
    <p:sldId id="282" r:id="rId29"/>
    <p:sldId id="283" r:id="rId30"/>
    <p:sldId id="284" r:id="rId31"/>
    <p:sldId id="285" r:id="rId32"/>
    <p:sldId id="286" r:id="rId33"/>
    <p:sldId id="287" r:id="rId34"/>
    <p:sldId id="540" r:id="rId35"/>
    <p:sldId id="537" r:id="rId36"/>
    <p:sldId id="294" r:id="rId37"/>
    <p:sldId id="535" r:id="rId38"/>
    <p:sldId id="298" r:id="rId39"/>
    <p:sldId id="300" r:id="rId40"/>
    <p:sldId id="534" r:id="rId41"/>
    <p:sldId id="304" r:id="rId42"/>
    <p:sldId id="290" r:id="rId43"/>
    <p:sldId id="299" r:id="rId44"/>
    <p:sldId id="536" r:id="rId45"/>
    <p:sldId id="451" r:id="rId46"/>
    <p:sldId id="541" r:id="rId47"/>
    <p:sldId id="542" r:id="rId48"/>
    <p:sldId id="543" r:id="rId49"/>
    <p:sldId id="446" r:id="rId50"/>
    <p:sldId id="317" r:id="rId51"/>
    <p:sldId id="327" r:id="rId52"/>
    <p:sldId id="291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Wright" initials="KW" lastIdx="1" clrIdx="0">
    <p:extLst>
      <p:ext uri="{19B8F6BF-5375-455C-9EA6-DF929625EA0E}">
        <p15:presenceInfo xmlns:p15="http://schemas.microsoft.com/office/powerpoint/2012/main" userId="06898effeaf11b5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60" autoAdjust="0"/>
    <p:restoredTop sz="94660"/>
  </p:normalViewPr>
  <p:slideViewPr>
    <p:cSldViewPr snapToGrid="0">
      <p:cViewPr varScale="1">
        <p:scale>
          <a:sx n="82" d="100"/>
          <a:sy n="82" d="100"/>
        </p:scale>
        <p:origin x="3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cu.edu\dfs1\kin_liinkproject\ARLiiNKstats\Impedance\Spring%202022\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cu.edu\dfs1\kin_liinkproject\ARLiiNKstats\Impedance\Spring%202022\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camp\Downloads\KTK%20Pilot%20vs%20Belgium%2008%20Databoo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camp\Downloads\KTK%20Pilot%20vs%20Belgium%2008%20Databook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3rd Grade-BF%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Sheet6!$A$9</c:f>
              <c:strCache>
                <c:ptCount val="1"/>
                <c:pt idx="0">
                  <c:v>Intervention</c:v>
                </c:pt>
              </c:strCache>
            </c:strRef>
          </c:tx>
          <c:spPr>
            <a:ln w="571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57150">
                <a:solidFill>
                  <a:srgbClr val="7030A0"/>
                </a:solidFill>
              </a:ln>
              <a:effectLst/>
            </c:spPr>
          </c:marker>
          <c:cat>
            <c:strRef>
              <c:f>Sheet6!$B$8:$C$8</c:f>
              <c:strCache>
                <c:ptCount val="2"/>
                <c:pt idx="0">
                  <c:v>Fall</c:v>
                </c:pt>
                <c:pt idx="1">
                  <c:v>Spring</c:v>
                </c:pt>
              </c:strCache>
            </c:strRef>
          </c:cat>
          <c:val>
            <c:numRef>
              <c:f>Sheet6!$B$9:$C$9</c:f>
              <c:numCache>
                <c:formatCode>General</c:formatCode>
                <c:ptCount val="2"/>
                <c:pt idx="0">
                  <c:v>24.55</c:v>
                </c:pt>
                <c:pt idx="1">
                  <c:v>24.7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9B-4E5C-A794-62B7E89938C4}"/>
            </c:ext>
          </c:extLst>
        </c:ser>
        <c:ser>
          <c:idx val="1"/>
          <c:order val="1"/>
          <c:tx>
            <c:strRef>
              <c:f>Sheet6!$A$10</c:f>
              <c:strCache>
                <c:ptCount val="1"/>
                <c:pt idx="0">
                  <c:v>Control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chemeClr val="accent2"/>
                </a:solidFill>
              </a:ln>
              <a:effectLst/>
            </c:spPr>
          </c:marker>
          <c:cat>
            <c:strRef>
              <c:f>Sheet6!$B$8:$C$8</c:f>
              <c:strCache>
                <c:ptCount val="2"/>
                <c:pt idx="0">
                  <c:v>Fall</c:v>
                </c:pt>
                <c:pt idx="1">
                  <c:v>Spring</c:v>
                </c:pt>
              </c:strCache>
            </c:strRef>
          </c:cat>
          <c:val>
            <c:numRef>
              <c:f>Sheet6!$B$10:$C$10</c:f>
              <c:numCache>
                <c:formatCode>General</c:formatCode>
                <c:ptCount val="2"/>
                <c:pt idx="0">
                  <c:v>27</c:v>
                </c:pt>
                <c:pt idx="1">
                  <c:v>26.76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9B-4E5C-A794-62B7E8993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540952"/>
        <c:axId val="465541280"/>
      </c:lineChart>
      <c:catAx>
        <c:axId val="46554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541280"/>
        <c:crosses val="autoZero"/>
        <c:auto val="1"/>
        <c:lblAlgn val="ctr"/>
        <c:lblOffset val="100"/>
        <c:noMultiLvlLbl val="0"/>
      </c:catAx>
      <c:valAx>
        <c:axId val="465541280"/>
        <c:scaling>
          <c:orientation val="minMax"/>
          <c:min val="2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540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4th Grade-BF%</a:t>
            </a:r>
          </a:p>
        </c:rich>
      </c:tx>
      <c:layout>
        <c:manualLayout>
          <c:xMode val="edge"/>
          <c:yMode val="edge"/>
          <c:x val="0.3070628874700207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Sheet6!$A$13</c:f>
              <c:strCache>
                <c:ptCount val="1"/>
                <c:pt idx="0">
                  <c:v>Intervention</c:v>
                </c:pt>
              </c:strCache>
            </c:strRef>
          </c:tx>
          <c:spPr>
            <a:ln w="571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57150">
                <a:solidFill>
                  <a:srgbClr val="7030A0"/>
                </a:solidFill>
              </a:ln>
              <a:effectLst/>
            </c:spPr>
          </c:marker>
          <c:cat>
            <c:strRef>
              <c:f>Sheet6!$B$12:$C$12</c:f>
              <c:strCache>
                <c:ptCount val="2"/>
                <c:pt idx="0">
                  <c:v>Fall</c:v>
                </c:pt>
                <c:pt idx="1">
                  <c:v>Spring</c:v>
                </c:pt>
              </c:strCache>
            </c:strRef>
          </c:cat>
          <c:val>
            <c:numRef>
              <c:f>Sheet6!$B$13:$C$13</c:f>
              <c:numCache>
                <c:formatCode>General</c:formatCode>
                <c:ptCount val="2"/>
                <c:pt idx="0">
                  <c:v>24.68</c:v>
                </c:pt>
                <c:pt idx="1">
                  <c:v>24.37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B8-421D-AE73-4E19B38AEF73}"/>
            </c:ext>
          </c:extLst>
        </c:ser>
        <c:ser>
          <c:idx val="1"/>
          <c:order val="1"/>
          <c:tx>
            <c:strRef>
              <c:f>Sheet6!$A$14</c:f>
              <c:strCache>
                <c:ptCount val="1"/>
                <c:pt idx="0">
                  <c:v>Control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chemeClr val="accent2"/>
                </a:solidFill>
              </a:ln>
              <a:effectLst/>
            </c:spPr>
          </c:marker>
          <c:cat>
            <c:strRef>
              <c:f>Sheet6!$B$12:$C$12</c:f>
              <c:strCache>
                <c:ptCount val="2"/>
                <c:pt idx="0">
                  <c:v>Fall</c:v>
                </c:pt>
                <c:pt idx="1">
                  <c:v>Spring</c:v>
                </c:pt>
              </c:strCache>
            </c:strRef>
          </c:cat>
          <c:val>
            <c:numRef>
              <c:f>Sheet6!$B$14:$C$14</c:f>
              <c:numCache>
                <c:formatCode>General</c:formatCode>
                <c:ptCount val="2"/>
                <c:pt idx="0">
                  <c:v>24.39</c:v>
                </c:pt>
                <c:pt idx="1">
                  <c:v>24.72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B8-421D-AE73-4E19B38AE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4799936"/>
        <c:axId val="465530784"/>
      </c:lineChart>
      <c:catAx>
        <c:axId val="45479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530784"/>
        <c:crosses val="autoZero"/>
        <c:auto val="1"/>
        <c:lblAlgn val="ctr"/>
        <c:lblOffset val="100"/>
        <c:noMultiLvlLbl val="0"/>
      </c:catAx>
      <c:valAx>
        <c:axId val="465530784"/>
        <c:scaling>
          <c:orientation val="minMax"/>
          <c:min val="24.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799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9C-44A2-BC94-5D2ADEA895F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29C-44A2-BC94-5D2ADEA895F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29C-44A2-BC94-5D2ADEA895F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29C-44A2-BC94-5D2ADEA895F6}"/>
              </c:ext>
            </c:extLst>
          </c:dPt>
          <c:errBars>
            <c:errBarType val="both"/>
            <c:errValType val="cust"/>
            <c:noEndCap val="0"/>
            <c:plus>
              <c:numRef>
                <c:f>Sheet6!$D$20:$D$27</c:f>
                <c:numCache>
                  <c:formatCode>General</c:formatCode>
                  <c:ptCount val="8"/>
                  <c:pt idx="0">
                    <c:v>15.092308563562364</c:v>
                  </c:pt>
                  <c:pt idx="1">
                    <c:v>13.91419214625858</c:v>
                  </c:pt>
                  <c:pt idx="2">
                    <c:v>12.31786</c:v>
                  </c:pt>
                  <c:pt idx="3">
                    <c:v>14.61008</c:v>
                  </c:pt>
                  <c:pt idx="4">
                    <c:v>8.4741259614671058</c:v>
                  </c:pt>
                  <c:pt idx="5">
                    <c:v>9.9839792616588117</c:v>
                  </c:pt>
                  <c:pt idx="6">
                    <c:v>14.061693753998172</c:v>
                  </c:pt>
                  <c:pt idx="7">
                    <c:v>13.553436913709858</c:v>
                  </c:pt>
                </c:numCache>
              </c:numRef>
            </c:plus>
            <c:minus>
              <c:numRef>
                <c:f>Sheet6!$D$20:$D$27</c:f>
                <c:numCache>
                  <c:formatCode>General</c:formatCode>
                  <c:ptCount val="8"/>
                  <c:pt idx="0">
                    <c:v>15.092308563562364</c:v>
                  </c:pt>
                  <c:pt idx="1">
                    <c:v>13.91419214625858</c:v>
                  </c:pt>
                  <c:pt idx="2">
                    <c:v>12.31786</c:v>
                  </c:pt>
                  <c:pt idx="3">
                    <c:v>14.61008</c:v>
                  </c:pt>
                  <c:pt idx="4">
                    <c:v>8.4741259614671058</c:v>
                  </c:pt>
                  <c:pt idx="5">
                    <c:v>9.9839792616588117</c:v>
                  </c:pt>
                  <c:pt idx="6">
                    <c:v>14.061693753998172</c:v>
                  </c:pt>
                  <c:pt idx="7">
                    <c:v>13.553436913709858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Sheet6!$A$20:$B$27</c:f>
              <c:multiLvlStrCache>
                <c:ptCount val="8"/>
                <c:lvl>
                  <c:pt idx="0">
                    <c:v>Intervention ***</c:v>
                  </c:pt>
                  <c:pt idx="1">
                    <c:v>Control</c:v>
                  </c:pt>
                  <c:pt idx="2">
                    <c:v>Intervention  **</c:v>
                  </c:pt>
                  <c:pt idx="3">
                    <c:v>Control</c:v>
                  </c:pt>
                  <c:pt idx="4">
                    <c:v>Intervention **</c:v>
                  </c:pt>
                  <c:pt idx="5">
                    <c:v>Control</c:v>
                  </c:pt>
                  <c:pt idx="6">
                    <c:v>Intervention **</c:v>
                  </c:pt>
                  <c:pt idx="7">
                    <c:v>Control</c:v>
                  </c:pt>
                </c:lvl>
                <c:lvl>
                  <c:pt idx="0">
                    <c:v>BalBeam</c:v>
                  </c:pt>
                  <c:pt idx="2">
                    <c:v>SingleL_H</c:v>
                  </c:pt>
                  <c:pt idx="4">
                    <c:v>Sidestep</c:v>
                  </c:pt>
                  <c:pt idx="6">
                    <c:v>LatJump</c:v>
                  </c:pt>
                </c:lvl>
              </c:multiLvlStrCache>
            </c:multiLvlStrRef>
          </c:cat>
          <c:val>
            <c:numRef>
              <c:f>Sheet6!$C$20:$C$27</c:f>
              <c:numCache>
                <c:formatCode>###0.00</c:formatCode>
                <c:ptCount val="8"/>
                <c:pt idx="0">
                  <c:v>47.000000000000007</c:v>
                </c:pt>
                <c:pt idx="1">
                  <c:v>30.173913043478265</c:v>
                </c:pt>
                <c:pt idx="2">
                  <c:v>64.78378378378379</c:v>
                </c:pt>
                <c:pt idx="3">
                  <c:v>54.000000000000007</c:v>
                </c:pt>
                <c:pt idx="4">
                  <c:v>41.54054054054054</c:v>
                </c:pt>
                <c:pt idx="5">
                  <c:v>36.04347826086957</c:v>
                </c:pt>
                <c:pt idx="6">
                  <c:v>71.13513513513513</c:v>
                </c:pt>
                <c:pt idx="7">
                  <c:v>57.826086956521742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9C-44A2-BC94-5D2ADEA89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5251600"/>
        <c:axId val="1825249104"/>
      </c:barChart>
      <c:catAx>
        <c:axId val="182525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5249104"/>
        <c:crosses val="autoZero"/>
        <c:auto val="1"/>
        <c:lblAlgn val="ctr"/>
        <c:lblOffset val="100"/>
        <c:noMultiLvlLbl val="0"/>
      </c:catAx>
      <c:valAx>
        <c:axId val="182524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525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E2-4E0D-B609-4DF96E734B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E2-4E0D-B609-4DF96E734B6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FE2-4E0D-B609-4DF96E734B6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FE2-4E0D-B609-4DF96E734B6D}"/>
              </c:ext>
            </c:extLst>
          </c:dPt>
          <c:errBars>
            <c:errBarType val="both"/>
            <c:errValType val="cust"/>
            <c:noEndCap val="0"/>
            <c:plus>
              <c:numRef>
                <c:f>Sheet6!$D$2:$D$9</c:f>
                <c:numCache>
                  <c:formatCode>General</c:formatCode>
                  <c:ptCount val="8"/>
                  <c:pt idx="0">
                    <c:v>15.905599493200352</c:v>
                  </c:pt>
                  <c:pt idx="1">
                    <c:v>17.474289869737564</c:v>
                  </c:pt>
                  <c:pt idx="2">
                    <c:v>12.80062</c:v>
                  </c:pt>
                  <c:pt idx="3">
                    <c:v>15.420843665469111</c:v>
                  </c:pt>
                  <c:pt idx="4">
                    <c:v>6.6685499999999998</c:v>
                  </c:pt>
                  <c:pt idx="5">
                    <c:v>9.8757911075518425</c:v>
                  </c:pt>
                  <c:pt idx="6">
                    <c:v>12.619953546397367</c:v>
                  </c:pt>
                  <c:pt idx="7">
                    <c:v>15.294650000000001</c:v>
                  </c:pt>
                </c:numCache>
              </c:numRef>
            </c:plus>
            <c:minus>
              <c:numRef>
                <c:f>Sheet6!$D$2:$D$9</c:f>
                <c:numCache>
                  <c:formatCode>General</c:formatCode>
                  <c:ptCount val="8"/>
                  <c:pt idx="0">
                    <c:v>15.905599493200352</c:v>
                  </c:pt>
                  <c:pt idx="1">
                    <c:v>17.474289869737564</c:v>
                  </c:pt>
                  <c:pt idx="2">
                    <c:v>12.80062</c:v>
                  </c:pt>
                  <c:pt idx="3">
                    <c:v>15.420843665469111</c:v>
                  </c:pt>
                  <c:pt idx="4">
                    <c:v>6.6685499999999998</c:v>
                  </c:pt>
                  <c:pt idx="5">
                    <c:v>9.8757911075518425</c:v>
                  </c:pt>
                  <c:pt idx="6">
                    <c:v>12.619953546397367</c:v>
                  </c:pt>
                  <c:pt idx="7">
                    <c:v>15.294650000000001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Sheet6!$A$2:$B$9</c:f>
              <c:multiLvlStrCache>
                <c:ptCount val="8"/>
                <c:lvl>
                  <c:pt idx="0">
                    <c:v>Female</c:v>
                  </c:pt>
                  <c:pt idx="1">
                    <c:v>Male</c:v>
                  </c:pt>
                  <c:pt idx="2">
                    <c:v>Female</c:v>
                  </c:pt>
                  <c:pt idx="3">
                    <c:v>Male</c:v>
                  </c:pt>
                  <c:pt idx="4">
                    <c:v>Female</c:v>
                  </c:pt>
                  <c:pt idx="5">
                    <c:v>male</c:v>
                  </c:pt>
                  <c:pt idx="6">
                    <c:v>Female</c:v>
                  </c:pt>
                  <c:pt idx="7">
                    <c:v>Male</c:v>
                  </c:pt>
                </c:lvl>
                <c:lvl>
                  <c:pt idx="0">
                    <c:v>BalBeam</c:v>
                  </c:pt>
                  <c:pt idx="2">
                    <c:v>SingleL_H</c:v>
                  </c:pt>
                  <c:pt idx="4">
                    <c:v>Sidestep***</c:v>
                  </c:pt>
                  <c:pt idx="6">
                    <c:v>LatJump**</c:v>
                  </c:pt>
                </c:lvl>
              </c:multiLvlStrCache>
            </c:multiLvlStrRef>
          </c:cat>
          <c:val>
            <c:numRef>
              <c:f>Sheet6!$C$2:$C$9</c:f>
              <c:numCache>
                <c:formatCode>###0.00</c:formatCode>
                <c:ptCount val="8"/>
                <c:pt idx="0">
                  <c:v>42.392857142857146</c:v>
                </c:pt>
                <c:pt idx="1">
                  <c:v>38.9375</c:v>
                </c:pt>
                <c:pt idx="2">
                  <c:v>60.178600000000003</c:v>
                </c:pt>
                <c:pt idx="3">
                  <c:v>61.0625</c:v>
                </c:pt>
                <c:pt idx="4">
                  <c:v>35.107142857142861</c:v>
                </c:pt>
                <c:pt idx="5">
                  <c:v>43.21875</c:v>
                </c:pt>
                <c:pt idx="6">
                  <c:v>59.678571428571423</c:v>
                </c:pt>
                <c:pt idx="7">
                  <c:v>71.59375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FE2-4E0D-B609-4DF96E734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5042016"/>
        <c:axId val="1825042848"/>
      </c:barChart>
      <c:catAx>
        <c:axId val="182504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5042848"/>
        <c:crosses val="autoZero"/>
        <c:auto val="1"/>
        <c:lblAlgn val="ctr"/>
        <c:lblOffset val="100"/>
        <c:noMultiLvlLbl val="0"/>
      </c:catAx>
      <c:valAx>
        <c:axId val="18250428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504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31T13:47:48.598" idx="1">
    <p:pos x="656" y="-863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C13AB6D-DEA2-4CBB-AC69-1EF1A6AD1512}">
      <dgm:prSet custT="1"/>
      <dgm:spPr/>
      <dgm:t>
        <a:bodyPr/>
        <a:lstStyle/>
        <a:p>
          <a:pPr algn="ctr">
            <a:defRPr cap="all"/>
          </a:pPr>
          <a:r>
            <a:rPr lang="en-US" sz="2400" b="1" dirty="0">
              <a:solidFill>
                <a:srgbClr val="FFFF00"/>
              </a:solidFill>
            </a:rPr>
            <a:t>Standardized tests  </a:t>
          </a:r>
        </a:p>
        <a:p>
          <a:pPr algn="ctr">
            <a:defRPr cap="all"/>
          </a:pPr>
          <a:r>
            <a:rPr lang="en-US" sz="2400" b="1" dirty="0">
              <a:solidFill>
                <a:srgbClr val="FFFF00"/>
              </a:solidFill>
            </a:rPr>
            <a:t>Hasn’t changed </a:t>
          </a:r>
        </a:p>
      </dgm:t>
    </dgm:pt>
    <dgm:pt modelId="{2C752582-D9FF-4E04-A92F-827DB4BB5C48}" type="parTrans" cxnId="{4B888393-351D-4489-90C9-5A68061AB236}">
      <dgm:prSet/>
      <dgm:spPr/>
      <dgm:t>
        <a:bodyPr/>
        <a:lstStyle/>
        <a:p>
          <a:endParaRPr lang="en-US"/>
        </a:p>
      </dgm:t>
    </dgm:pt>
    <dgm:pt modelId="{9C64CC83-643C-4E12-8F97-BC19DC031190}" type="sibTrans" cxnId="{4B888393-351D-4489-90C9-5A68061AB236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53742231-981F-480A-940F-203EC2F7423F}">
      <dgm:prSet custT="1"/>
      <dgm:spPr/>
      <dgm:t>
        <a:bodyPr/>
        <a:lstStyle/>
        <a:p>
          <a:pPr algn="ctr">
            <a:defRPr cap="all"/>
          </a:pPr>
          <a:r>
            <a:rPr lang="en-US" sz="1800" b="1" dirty="0">
              <a:solidFill>
                <a:schemeClr val="bg2">
                  <a:lumMod val="10000"/>
                </a:schemeClr>
              </a:solidFill>
            </a:rPr>
            <a:t>Lack of resilience and social skills</a:t>
          </a:r>
        </a:p>
        <a:p>
          <a:pPr algn="ctr">
            <a:defRPr cap="all"/>
          </a:pPr>
          <a:r>
            <a:rPr lang="en-US" sz="2400" b="1" dirty="0">
              <a:solidFill>
                <a:schemeClr val="bg2">
                  <a:lumMod val="10000"/>
                </a:schemeClr>
              </a:solidFill>
            </a:rPr>
            <a:t>+ trauma, abuse, Neglect</a:t>
          </a:r>
        </a:p>
      </dgm:t>
    </dgm:pt>
    <dgm:pt modelId="{2FC75195-FBA1-43DE-85DD-40B4B3A2F1F3}" type="parTrans" cxnId="{F226B1C2-5D99-403A-8240-EAD6BD4D8534}">
      <dgm:prSet/>
      <dgm:spPr/>
      <dgm:t>
        <a:bodyPr/>
        <a:lstStyle/>
        <a:p>
          <a:endParaRPr lang="en-US"/>
        </a:p>
      </dgm:t>
    </dgm:pt>
    <dgm:pt modelId="{EF449C32-A7AE-4099-9E9B-9E2F736A89CE}" type="sibTrans" cxnId="{F226B1C2-5D99-403A-8240-EAD6BD4D8534}">
      <dgm:prSet phldrT="02" phldr="0"/>
      <dgm:spPr/>
      <dgm:t>
        <a:bodyPr/>
        <a:lstStyle/>
        <a:p>
          <a:r>
            <a:rPr lang="en-US" dirty="0"/>
            <a:t>02</a:t>
          </a:r>
        </a:p>
      </dgm:t>
    </dgm:pt>
    <dgm:pt modelId="{9EF41CC5-EF3B-4A6D-8229-3F1333EADFB3}">
      <dgm:prSet custT="1"/>
      <dgm:spPr/>
      <dgm:t>
        <a:bodyPr/>
        <a:lstStyle/>
        <a:p>
          <a:pPr algn="ctr">
            <a:defRPr cap="all"/>
          </a:pPr>
          <a:r>
            <a:rPr lang="en-US" sz="2400" b="1" dirty="0"/>
            <a:t>Unhealthy – </a:t>
          </a:r>
        </a:p>
        <a:p>
          <a:pPr algn="ctr">
            <a:defRPr cap="all"/>
          </a:pPr>
          <a:r>
            <a:rPr lang="en-US" sz="2400" b="1" dirty="0"/>
            <a:t>More so</a:t>
          </a:r>
        </a:p>
      </dgm:t>
    </dgm:pt>
    <dgm:pt modelId="{DAEF1C7D-B0C5-46FA-BED3-8A54E918D3E0}" type="parTrans" cxnId="{E476EEBC-7C9F-4E07-BD58-1044B9769B64}">
      <dgm:prSet/>
      <dgm:spPr/>
      <dgm:t>
        <a:bodyPr/>
        <a:lstStyle/>
        <a:p>
          <a:endParaRPr lang="en-US"/>
        </a:p>
      </dgm:t>
    </dgm:pt>
    <dgm:pt modelId="{98E6DD7C-B953-4119-9F64-9914E467ECBF}" type="sibTrans" cxnId="{E476EEBC-7C9F-4E07-BD58-1044B9769B64}">
      <dgm:prSet phldrT="03" phldr="0"/>
      <dgm:spPr/>
      <dgm:t>
        <a:bodyPr/>
        <a:lstStyle/>
        <a:p>
          <a:r>
            <a:rPr lang="en-US" dirty="0"/>
            <a:t>03</a:t>
          </a:r>
        </a:p>
      </dgm:t>
    </dgm:pt>
    <dgm:pt modelId="{82897D3C-DA3C-4CC8-BFC7-1ABFE72A98BD}">
      <dgm:prSet/>
      <dgm:spPr/>
      <dgm:t>
        <a:bodyPr/>
        <a:lstStyle/>
        <a:p>
          <a:pPr>
            <a:defRPr cap="all"/>
          </a:pPr>
          <a:r>
            <a:rPr lang="en-US" b="1" dirty="0"/>
            <a:t>Online school Push</a:t>
          </a:r>
        </a:p>
      </dgm:t>
    </dgm:pt>
    <dgm:pt modelId="{34977940-0D66-49A9-BAF8-87F18EB3C68B}" type="parTrans" cxnId="{D4A72D91-C0FD-4112-802A-2466FDAD4C54}">
      <dgm:prSet/>
      <dgm:spPr/>
      <dgm:t>
        <a:bodyPr/>
        <a:lstStyle/>
        <a:p>
          <a:endParaRPr lang="en-US"/>
        </a:p>
      </dgm:t>
    </dgm:pt>
    <dgm:pt modelId="{AF2C8C12-AD53-477D-9429-2FAED351280E}" type="sibTrans" cxnId="{D4A72D91-C0FD-4112-802A-2466FDAD4C54}">
      <dgm:prSet/>
      <dgm:spPr/>
      <dgm:t>
        <a:bodyPr/>
        <a:lstStyle/>
        <a:p>
          <a:endParaRPr lang="en-US"/>
        </a:p>
      </dgm:t>
    </dgm:pt>
    <dgm:pt modelId="{579698BD-D232-4926-8D7B-29A69B90858B}" type="pres">
      <dgm:prSet presAssocID="{8AA20905-3954-474B-A606-562BCA026DC1}" presName="Name0" presStyleCnt="0">
        <dgm:presLayoutVars>
          <dgm:animLvl val="lvl"/>
          <dgm:resizeHandles val="exact"/>
        </dgm:presLayoutVars>
      </dgm:prSet>
      <dgm:spPr/>
    </dgm:pt>
    <dgm:pt modelId="{3DD5B223-886E-4FC7-BDA1-ECA869A474EC}" type="pres">
      <dgm:prSet presAssocID="{DC13AB6D-DEA2-4CBB-AC69-1EF1A6AD1512}" presName="compositeNode" presStyleCnt="0">
        <dgm:presLayoutVars>
          <dgm:bulletEnabled val="1"/>
        </dgm:presLayoutVars>
      </dgm:prSet>
      <dgm:spPr/>
    </dgm:pt>
    <dgm:pt modelId="{DA3A6BD4-857F-4C66-97FA-B1E1C180A950}" type="pres">
      <dgm:prSet presAssocID="{DC13AB6D-DEA2-4CBB-AC69-1EF1A6AD1512}" presName="bgRect" presStyleLbl="alignNode1" presStyleIdx="0" presStyleCnt="4" custScaleX="127839" custLinFactNeighborX="-9638" custLinFactNeighborY="-708"/>
      <dgm:spPr/>
    </dgm:pt>
    <dgm:pt modelId="{BBA91679-4684-4A04-8AEB-03038C78A75C}" type="pres">
      <dgm:prSet presAssocID="{9C64CC83-643C-4E12-8F97-BC19DC031190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5F398AEE-BC0F-4F30-99FA-92D67A176C2D}" type="pres">
      <dgm:prSet presAssocID="{DC13AB6D-DEA2-4CBB-AC69-1EF1A6AD1512}" presName="nodeRect" presStyleLbl="alignNode1" presStyleIdx="0" presStyleCnt="4">
        <dgm:presLayoutVars>
          <dgm:bulletEnabled val="1"/>
        </dgm:presLayoutVars>
      </dgm:prSet>
      <dgm:spPr/>
    </dgm:pt>
    <dgm:pt modelId="{3C27A223-AC17-40BD-B7C5-0447661C2934}" type="pres">
      <dgm:prSet presAssocID="{9C64CC83-643C-4E12-8F97-BC19DC031190}" presName="sibTrans" presStyleCnt="0"/>
      <dgm:spPr/>
    </dgm:pt>
    <dgm:pt modelId="{0864151C-845B-4A50-9755-7EE613694D81}" type="pres">
      <dgm:prSet presAssocID="{53742231-981F-480A-940F-203EC2F7423F}" presName="compositeNode" presStyleCnt="0">
        <dgm:presLayoutVars>
          <dgm:bulletEnabled val="1"/>
        </dgm:presLayoutVars>
      </dgm:prSet>
      <dgm:spPr/>
    </dgm:pt>
    <dgm:pt modelId="{00AE7F27-0E5D-4AFB-ACD6-B5A19E79EA42}" type="pres">
      <dgm:prSet presAssocID="{53742231-981F-480A-940F-203EC2F7423F}" presName="bgRect" presStyleLbl="alignNode1" presStyleIdx="1" presStyleCnt="4" custScaleX="115711"/>
      <dgm:spPr/>
    </dgm:pt>
    <dgm:pt modelId="{975C752B-C37A-4BA6-A3AE-2202A141404A}" type="pres">
      <dgm:prSet presAssocID="{EF449C32-A7AE-4099-9E9B-9E2F736A89CE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C5BDCA19-B754-421E-A6CC-628F80FC74CB}" type="pres">
      <dgm:prSet presAssocID="{53742231-981F-480A-940F-203EC2F7423F}" presName="nodeRect" presStyleLbl="alignNode1" presStyleIdx="1" presStyleCnt="4">
        <dgm:presLayoutVars>
          <dgm:bulletEnabled val="1"/>
        </dgm:presLayoutVars>
      </dgm:prSet>
      <dgm:spPr/>
    </dgm:pt>
    <dgm:pt modelId="{3E36C1DA-E751-469B-91D5-B7ADF3790DAB}" type="pres">
      <dgm:prSet presAssocID="{EF449C32-A7AE-4099-9E9B-9E2F736A89CE}" presName="sibTrans" presStyleCnt="0"/>
      <dgm:spPr/>
    </dgm:pt>
    <dgm:pt modelId="{19974A3A-09A4-40DE-BB0F-D9AED1ACB06E}" type="pres">
      <dgm:prSet presAssocID="{9EF41CC5-EF3B-4A6D-8229-3F1333EADFB3}" presName="compositeNode" presStyleCnt="0">
        <dgm:presLayoutVars>
          <dgm:bulletEnabled val="1"/>
        </dgm:presLayoutVars>
      </dgm:prSet>
      <dgm:spPr/>
    </dgm:pt>
    <dgm:pt modelId="{CAD62F17-E99D-4FEF-B376-961CA4CB20EB}" type="pres">
      <dgm:prSet presAssocID="{9EF41CC5-EF3B-4A6D-8229-3F1333EADFB3}" presName="bgRect" presStyleLbl="alignNode1" presStyleIdx="2" presStyleCnt="4" custScaleX="111476"/>
      <dgm:spPr/>
    </dgm:pt>
    <dgm:pt modelId="{E20811D6-E5D4-4C9E-AABF-9E0E1902CA2C}" type="pres">
      <dgm:prSet presAssocID="{98E6DD7C-B953-4119-9F64-9914E467ECBF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67D48337-9200-42EF-A956-8FC92E9B78D2}" type="pres">
      <dgm:prSet presAssocID="{9EF41CC5-EF3B-4A6D-8229-3F1333EADFB3}" presName="nodeRect" presStyleLbl="alignNode1" presStyleIdx="2" presStyleCnt="4">
        <dgm:presLayoutVars>
          <dgm:bulletEnabled val="1"/>
        </dgm:presLayoutVars>
      </dgm:prSet>
      <dgm:spPr/>
    </dgm:pt>
    <dgm:pt modelId="{27F9EE31-94D0-4E93-A4F9-1D8672D58BF0}" type="pres">
      <dgm:prSet presAssocID="{98E6DD7C-B953-4119-9F64-9914E467ECBF}" presName="sibTrans" presStyleCnt="0"/>
      <dgm:spPr/>
    </dgm:pt>
    <dgm:pt modelId="{631816A2-C191-4F70-8BF8-C7877EFF8D97}" type="pres">
      <dgm:prSet presAssocID="{82897D3C-DA3C-4CC8-BFC7-1ABFE72A98BD}" presName="compositeNode" presStyleCnt="0">
        <dgm:presLayoutVars>
          <dgm:bulletEnabled val="1"/>
        </dgm:presLayoutVars>
      </dgm:prSet>
      <dgm:spPr/>
    </dgm:pt>
    <dgm:pt modelId="{BC362469-5A9E-4164-BD9A-78573E7FDFC2}" type="pres">
      <dgm:prSet presAssocID="{82897D3C-DA3C-4CC8-BFC7-1ABFE72A98BD}" presName="bgRect" presStyleLbl="alignNode1" presStyleIdx="3" presStyleCnt="4" custScaleX="100018"/>
      <dgm:spPr/>
    </dgm:pt>
    <dgm:pt modelId="{26FFBCB7-A01A-45CB-870C-7AB977982BF1}" type="pres">
      <dgm:prSet presAssocID="{AF2C8C12-AD53-477D-9429-2FAED351280E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FD02A5DB-ED3C-4DA0-9A15-4DD8ACB71CDE}" type="pres">
      <dgm:prSet presAssocID="{82897D3C-DA3C-4CC8-BFC7-1ABFE72A98BD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62387328-7764-4F21-81A0-001228E2BFF2}" type="presOf" srcId="{AF2C8C12-AD53-477D-9429-2FAED351280E}" destId="{26FFBCB7-A01A-45CB-870C-7AB977982BF1}" srcOrd="0" destOrd="0" presId="urn:microsoft.com/office/officeart/2016/7/layout/LinearBlockProcessNumbered"/>
    <dgm:cxn modelId="{43B61840-F115-4174-96B9-DA0C0E83489E}" type="presOf" srcId="{9EF41CC5-EF3B-4A6D-8229-3F1333EADFB3}" destId="{CAD62F17-E99D-4FEF-B376-961CA4CB20EB}" srcOrd="0" destOrd="0" presId="urn:microsoft.com/office/officeart/2016/7/layout/LinearBlockProcessNumbered"/>
    <dgm:cxn modelId="{0439566F-A180-439C-8FAE-14E400EF2DCF}" type="presOf" srcId="{8AA20905-3954-474B-A606-562BCA026DC1}" destId="{579698BD-D232-4926-8D7B-29A69B90858B}" srcOrd="0" destOrd="0" presId="urn:microsoft.com/office/officeart/2016/7/layout/LinearBlockProcessNumbered"/>
    <dgm:cxn modelId="{29280853-1A86-48A7-BA30-A3847B3BBF6D}" type="presOf" srcId="{98E6DD7C-B953-4119-9F64-9914E467ECBF}" destId="{E20811D6-E5D4-4C9E-AABF-9E0E1902CA2C}" srcOrd="0" destOrd="0" presId="urn:microsoft.com/office/officeart/2016/7/layout/LinearBlockProcessNumbered"/>
    <dgm:cxn modelId="{F6B1598F-1951-460F-BB68-54B32A798437}" type="presOf" srcId="{DC13AB6D-DEA2-4CBB-AC69-1EF1A6AD1512}" destId="{5F398AEE-BC0F-4F30-99FA-92D67A176C2D}" srcOrd="1" destOrd="0" presId="urn:microsoft.com/office/officeart/2016/7/layout/LinearBlockProcessNumbered"/>
    <dgm:cxn modelId="{D4A72D91-C0FD-4112-802A-2466FDAD4C54}" srcId="{8AA20905-3954-474B-A606-562BCA026DC1}" destId="{82897D3C-DA3C-4CC8-BFC7-1ABFE72A98BD}" srcOrd="3" destOrd="0" parTransId="{34977940-0D66-49A9-BAF8-87F18EB3C68B}" sibTransId="{AF2C8C12-AD53-477D-9429-2FAED351280E}"/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A068B95-2DA2-453B-8162-90B6AB26C20F}" type="presOf" srcId="{DC13AB6D-DEA2-4CBB-AC69-1EF1A6AD1512}" destId="{DA3A6BD4-857F-4C66-97FA-B1E1C180A950}" srcOrd="0" destOrd="0" presId="urn:microsoft.com/office/officeart/2016/7/layout/LinearBlockProcessNumbered"/>
    <dgm:cxn modelId="{07D44DA2-D4CF-4582-A029-20843D5E0F23}" type="presOf" srcId="{53742231-981F-480A-940F-203EC2F7423F}" destId="{C5BDCA19-B754-421E-A6CC-628F80FC74CB}" srcOrd="1" destOrd="0" presId="urn:microsoft.com/office/officeart/2016/7/layout/LinearBlockProcessNumbered"/>
    <dgm:cxn modelId="{3E9C56AD-AB3E-4247-9474-0F1488CD9D88}" type="presOf" srcId="{82897D3C-DA3C-4CC8-BFC7-1ABFE72A98BD}" destId="{FD02A5DB-ED3C-4DA0-9A15-4DD8ACB71CDE}" srcOrd="1" destOrd="0" presId="urn:microsoft.com/office/officeart/2016/7/layout/LinearBlockProcessNumbered"/>
    <dgm:cxn modelId="{BDBF61B1-A5B8-4D33-B2FD-B06F3D1C9980}" type="presOf" srcId="{82897D3C-DA3C-4CC8-BFC7-1ABFE72A98BD}" destId="{BC362469-5A9E-4164-BD9A-78573E7FDFC2}" srcOrd="0" destOrd="0" presId="urn:microsoft.com/office/officeart/2016/7/layout/LinearBlockProcessNumbered"/>
    <dgm:cxn modelId="{E476EEBC-7C9F-4E07-BD58-1044B9769B64}" srcId="{8AA20905-3954-474B-A606-562BCA026DC1}" destId="{9EF41CC5-EF3B-4A6D-8229-3F1333EADFB3}" srcOrd="2" destOrd="0" parTransId="{DAEF1C7D-B0C5-46FA-BED3-8A54E918D3E0}" sibTransId="{98E6DD7C-B953-4119-9F64-9914E467ECBF}"/>
    <dgm:cxn modelId="{FDD130C2-CD74-4EFB-A226-A939177EE674}" type="presOf" srcId="{53742231-981F-480A-940F-203EC2F7423F}" destId="{00AE7F27-0E5D-4AFB-ACD6-B5A19E79EA42}" srcOrd="0" destOrd="0" presId="urn:microsoft.com/office/officeart/2016/7/layout/LinearBlockProcessNumbered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714928C7-F07E-48C4-BE9E-4842896AB09C}" type="presOf" srcId="{9C64CC83-643C-4E12-8F97-BC19DC031190}" destId="{BBA91679-4684-4A04-8AEB-03038C78A75C}" srcOrd="0" destOrd="0" presId="urn:microsoft.com/office/officeart/2016/7/layout/LinearBlockProcessNumbered"/>
    <dgm:cxn modelId="{7D7B6CF4-1A1D-4E61-B5FE-C95185EF2648}" type="presOf" srcId="{9EF41CC5-EF3B-4A6D-8229-3F1333EADFB3}" destId="{67D48337-9200-42EF-A956-8FC92E9B78D2}" srcOrd="1" destOrd="0" presId="urn:microsoft.com/office/officeart/2016/7/layout/LinearBlockProcessNumbered"/>
    <dgm:cxn modelId="{B9FDDAF6-ABE3-43D5-A54F-4A0002D3FD47}" type="presOf" srcId="{EF449C32-A7AE-4099-9E9B-9E2F736A89CE}" destId="{975C752B-C37A-4BA6-A3AE-2202A141404A}" srcOrd="0" destOrd="0" presId="urn:microsoft.com/office/officeart/2016/7/layout/LinearBlockProcessNumbered"/>
    <dgm:cxn modelId="{6A5BED3A-71F8-4A71-9E51-1F50D58497B5}" type="presParOf" srcId="{579698BD-D232-4926-8D7B-29A69B90858B}" destId="{3DD5B223-886E-4FC7-BDA1-ECA869A474EC}" srcOrd="0" destOrd="0" presId="urn:microsoft.com/office/officeart/2016/7/layout/LinearBlockProcessNumbered"/>
    <dgm:cxn modelId="{50ED9B3F-B939-4662-8866-7D833C2E0794}" type="presParOf" srcId="{3DD5B223-886E-4FC7-BDA1-ECA869A474EC}" destId="{DA3A6BD4-857F-4C66-97FA-B1E1C180A950}" srcOrd="0" destOrd="0" presId="urn:microsoft.com/office/officeart/2016/7/layout/LinearBlockProcessNumbered"/>
    <dgm:cxn modelId="{0D013F25-1B82-4F7B-AEF4-E93C2E95B0C3}" type="presParOf" srcId="{3DD5B223-886E-4FC7-BDA1-ECA869A474EC}" destId="{BBA91679-4684-4A04-8AEB-03038C78A75C}" srcOrd="1" destOrd="0" presId="urn:microsoft.com/office/officeart/2016/7/layout/LinearBlockProcessNumbered"/>
    <dgm:cxn modelId="{1E713196-E09A-42B0-BC2D-5294D0D9C36F}" type="presParOf" srcId="{3DD5B223-886E-4FC7-BDA1-ECA869A474EC}" destId="{5F398AEE-BC0F-4F30-99FA-92D67A176C2D}" srcOrd="2" destOrd="0" presId="urn:microsoft.com/office/officeart/2016/7/layout/LinearBlockProcessNumbered"/>
    <dgm:cxn modelId="{F8935481-B234-48A2-8E9B-6F423817537E}" type="presParOf" srcId="{579698BD-D232-4926-8D7B-29A69B90858B}" destId="{3C27A223-AC17-40BD-B7C5-0447661C2934}" srcOrd="1" destOrd="0" presId="urn:microsoft.com/office/officeart/2016/7/layout/LinearBlockProcessNumbered"/>
    <dgm:cxn modelId="{2A71550B-14EE-4B95-A40C-E132F64E84DB}" type="presParOf" srcId="{579698BD-D232-4926-8D7B-29A69B90858B}" destId="{0864151C-845B-4A50-9755-7EE613694D81}" srcOrd="2" destOrd="0" presId="urn:microsoft.com/office/officeart/2016/7/layout/LinearBlockProcessNumbered"/>
    <dgm:cxn modelId="{819F34FD-11F2-459D-B90D-FA1539737ADA}" type="presParOf" srcId="{0864151C-845B-4A50-9755-7EE613694D81}" destId="{00AE7F27-0E5D-4AFB-ACD6-B5A19E79EA42}" srcOrd="0" destOrd="0" presId="urn:microsoft.com/office/officeart/2016/7/layout/LinearBlockProcessNumbered"/>
    <dgm:cxn modelId="{FAA4A22E-63A9-40D7-AF37-15573F3C350A}" type="presParOf" srcId="{0864151C-845B-4A50-9755-7EE613694D81}" destId="{975C752B-C37A-4BA6-A3AE-2202A141404A}" srcOrd="1" destOrd="0" presId="urn:microsoft.com/office/officeart/2016/7/layout/LinearBlockProcessNumbered"/>
    <dgm:cxn modelId="{ABA4B620-C848-4944-B91E-2E492EED893C}" type="presParOf" srcId="{0864151C-845B-4A50-9755-7EE613694D81}" destId="{C5BDCA19-B754-421E-A6CC-628F80FC74CB}" srcOrd="2" destOrd="0" presId="urn:microsoft.com/office/officeart/2016/7/layout/LinearBlockProcessNumbered"/>
    <dgm:cxn modelId="{981D06A1-F8EB-4C14-9C2A-EA505D9C81FA}" type="presParOf" srcId="{579698BD-D232-4926-8D7B-29A69B90858B}" destId="{3E36C1DA-E751-469B-91D5-B7ADF3790DAB}" srcOrd="3" destOrd="0" presId="urn:microsoft.com/office/officeart/2016/7/layout/LinearBlockProcessNumbered"/>
    <dgm:cxn modelId="{D7BB022A-2504-497B-9672-D97F4CB95B15}" type="presParOf" srcId="{579698BD-D232-4926-8D7B-29A69B90858B}" destId="{19974A3A-09A4-40DE-BB0F-D9AED1ACB06E}" srcOrd="4" destOrd="0" presId="urn:microsoft.com/office/officeart/2016/7/layout/LinearBlockProcessNumbered"/>
    <dgm:cxn modelId="{A085F843-0169-43CB-B042-74EAB6E1674B}" type="presParOf" srcId="{19974A3A-09A4-40DE-BB0F-D9AED1ACB06E}" destId="{CAD62F17-E99D-4FEF-B376-961CA4CB20EB}" srcOrd="0" destOrd="0" presId="urn:microsoft.com/office/officeart/2016/7/layout/LinearBlockProcessNumbered"/>
    <dgm:cxn modelId="{A179DBCD-25F3-44B6-BAA7-26EBC7B29448}" type="presParOf" srcId="{19974A3A-09A4-40DE-BB0F-D9AED1ACB06E}" destId="{E20811D6-E5D4-4C9E-AABF-9E0E1902CA2C}" srcOrd="1" destOrd="0" presId="urn:microsoft.com/office/officeart/2016/7/layout/LinearBlockProcessNumbered"/>
    <dgm:cxn modelId="{7429BDE6-E17F-4E08-960D-D62B256C81F6}" type="presParOf" srcId="{19974A3A-09A4-40DE-BB0F-D9AED1ACB06E}" destId="{67D48337-9200-42EF-A956-8FC92E9B78D2}" srcOrd="2" destOrd="0" presId="urn:microsoft.com/office/officeart/2016/7/layout/LinearBlockProcessNumbered"/>
    <dgm:cxn modelId="{610AA1A2-6B1D-4DFE-AAB6-8BB2F6071932}" type="presParOf" srcId="{579698BD-D232-4926-8D7B-29A69B90858B}" destId="{27F9EE31-94D0-4E93-A4F9-1D8672D58BF0}" srcOrd="5" destOrd="0" presId="urn:microsoft.com/office/officeart/2016/7/layout/LinearBlockProcessNumbered"/>
    <dgm:cxn modelId="{DC014746-4B08-4716-B586-97DB921C81B7}" type="presParOf" srcId="{579698BD-D232-4926-8D7B-29A69B90858B}" destId="{631816A2-C191-4F70-8BF8-C7877EFF8D97}" srcOrd="6" destOrd="0" presId="urn:microsoft.com/office/officeart/2016/7/layout/LinearBlockProcessNumbered"/>
    <dgm:cxn modelId="{56C3FCBC-FD21-423F-9963-072D23E34DEF}" type="presParOf" srcId="{631816A2-C191-4F70-8BF8-C7877EFF8D97}" destId="{BC362469-5A9E-4164-BD9A-78573E7FDFC2}" srcOrd="0" destOrd="0" presId="urn:microsoft.com/office/officeart/2016/7/layout/LinearBlockProcessNumbered"/>
    <dgm:cxn modelId="{ED96CF54-FFFD-4AD1-B0FD-F05A3EC2272A}" type="presParOf" srcId="{631816A2-C191-4F70-8BF8-C7877EFF8D97}" destId="{26FFBCB7-A01A-45CB-870C-7AB977982BF1}" srcOrd="1" destOrd="0" presId="urn:microsoft.com/office/officeart/2016/7/layout/LinearBlockProcessNumbered"/>
    <dgm:cxn modelId="{9390C8FF-A19E-46A2-AA9B-2DA0AE616C37}" type="presParOf" srcId="{631816A2-C191-4F70-8BF8-C7877EFF8D97}" destId="{FD02A5DB-ED3C-4DA0-9A15-4DD8ACB71CDE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C13AB6D-DEA2-4CBB-AC69-1EF1A6AD1512}">
      <dgm:prSet custT="1"/>
      <dgm:spPr/>
      <dgm:t>
        <a:bodyPr/>
        <a:lstStyle/>
        <a:p>
          <a:pPr algn="ctr">
            <a:defRPr cap="all"/>
          </a:pPr>
          <a:r>
            <a:rPr lang="en-US" sz="4000" b="1" dirty="0" err="1">
              <a:solidFill>
                <a:srgbClr val="FFFF00"/>
              </a:solidFill>
            </a:rPr>
            <a:t>TiME</a:t>
          </a:r>
          <a:endParaRPr lang="en-US" sz="4000" b="1" dirty="0">
            <a:solidFill>
              <a:srgbClr val="FFFF00"/>
            </a:solidFill>
          </a:endParaRPr>
        </a:p>
      </dgm:t>
    </dgm:pt>
    <dgm:pt modelId="{2C752582-D9FF-4E04-A92F-827DB4BB5C48}" type="parTrans" cxnId="{4B888393-351D-4489-90C9-5A68061AB236}">
      <dgm:prSet/>
      <dgm:spPr/>
      <dgm:t>
        <a:bodyPr/>
        <a:lstStyle/>
        <a:p>
          <a:endParaRPr lang="en-US"/>
        </a:p>
      </dgm:t>
    </dgm:pt>
    <dgm:pt modelId="{9C64CC83-643C-4E12-8F97-BC19DC031190}" type="sibTrans" cxnId="{4B888393-351D-4489-90C9-5A68061AB236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53742231-981F-480A-940F-203EC2F7423F}">
      <dgm:prSet custT="1"/>
      <dgm:spPr/>
      <dgm:t>
        <a:bodyPr/>
        <a:lstStyle/>
        <a:p>
          <a:pPr algn="ctr">
            <a:defRPr cap="all"/>
          </a:pPr>
          <a:r>
            <a:rPr lang="en-US" sz="3200" b="1" dirty="0">
              <a:solidFill>
                <a:schemeClr val="bg2">
                  <a:lumMod val="10000"/>
                </a:schemeClr>
              </a:solidFill>
            </a:rPr>
            <a:t>Required Minutes </a:t>
          </a:r>
        </a:p>
        <a:p>
          <a:pPr algn="ctr">
            <a:defRPr cap="all"/>
          </a:pPr>
          <a:r>
            <a:rPr lang="en-US" sz="2400" b="1" dirty="0">
              <a:solidFill>
                <a:schemeClr val="bg2">
                  <a:lumMod val="10000"/>
                </a:schemeClr>
              </a:solidFill>
            </a:rPr>
            <a:t>Recess isn’t included</a:t>
          </a:r>
        </a:p>
      </dgm:t>
    </dgm:pt>
    <dgm:pt modelId="{2FC75195-FBA1-43DE-85DD-40B4B3A2F1F3}" type="parTrans" cxnId="{F226B1C2-5D99-403A-8240-EAD6BD4D8534}">
      <dgm:prSet/>
      <dgm:spPr/>
      <dgm:t>
        <a:bodyPr/>
        <a:lstStyle/>
        <a:p>
          <a:endParaRPr lang="en-US"/>
        </a:p>
      </dgm:t>
    </dgm:pt>
    <dgm:pt modelId="{EF449C32-A7AE-4099-9E9B-9E2F736A89CE}" type="sibTrans" cxnId="{F226B1C2-5D99-403A-8240-EAD6BD4D853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9EF41CC5-EF3B-4A6D-8229-3F1333EADFB3}">
      <dgm:prSet custT="1"/>
      <dgm:spPr/>
      <dgm:t>
        <a:bodyPr/>
        <a:lstStyle/>
        <a:p>
          <a:pPr algn="ctr">
            <a:defRPr cap="all"/>
          </a:pPr>
          <a:r>
            <a:rPr lang="en-US" sz="3200" b="1" dirty="0"/>
            <a:t>Curriculum</a:t>
          </a:r>
        </a:p>
        <a:p>
          <a:pPr algn="ctr">
            <a:defRPr cap="all"/>
          </a:pPr>
          <a:r>
            <a:rPr lang="en-US" sz="2400" b="1" dirty="0"/>
            <a:t>Changes </a:t>
          </a:r>
        </a:p>
        <a:p>
          <a:pPr algn="ctr">
            <a:defRPr cap="all"/>
          </a:pPr>
          <a:r>
            <a:rPr lang="en-US" sz="2400" b="1" dirty="0"/>
            <a:t>yearly</a:t>
          </a:r>
        </a:p>
      </dgm:t>
    </dgm:pt>
    <dgm:pt modelId="{DAEF1C7D-B0C5-46FA-BED3-8A54E918D3E0}" type="parTrans" cxnId="{E476EEBC-7C9F-4E07-BD58-1044B9769B64}">
      <dgm:prSet/>
      <dgm:spPr/>
      <dgm:t>
        <a:bodyPr/>
        <a:lstStyle/>
        <a:p>
          <a:endParaRPr lang="en-US"/>
        </a:p>
      </dgm:t>
    </dgm:pt>
    <dgm:pt modelId="{98E6DD7C-B953-4119-9F64-9914E467ECBF}" type="sibTrans" cxnId="{E476EEBC-7C9F-4E07-BD58-1044B9769B64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579698BD-D232-4926-8D7B-29A69B90858B}" type="pres">
      <dgm:prSet presAssocID="{8AA20905-3954-474B-A606-562BCA026DC1}" presName="Name0" presStyleCnt="0">
        <dgm:presLayoutVars>
          <dgm:animLvl val="lvl"/>
          <dgm:resizeHandles val="exact"/>
        </dgm:presLayoutVars>
      </dgm:prSet>
      <dgm:spPr/>
    </dgm:pt>
    <dgm:pt modelId="{3DD5B223-886E-4FC7-BDA1-ECA869A474EC}" type="pres">
      <dgm:prSet presAssocID="{DC13AB6D-DEA2-4CBB-AC69-1EF1A6AD1512}" presName="compositeNode" presStyleCnt="0">
        <dgm:presLayoutVars>
          <dgm:bulletEnabled val="1"/>
        </dgm:presLayoutVars>
      </dgm:prSet>
      <dgm:spPr/>
    </dgm:pt>
    <dgm:pt modelId="{DA3A6BD4-857F-4C66-97FA-B1E1C180A950}" type="pres">
      <dgm:prSet presAssocID="{DC13AB6D-DEA2-4CBB-AC69-1EF1A6AD1512}" presName="bgRect" presStyleLbl="alignNode1" presStyleIdx="0" presStyleCnt="3" custLinFactNeighborX="-9638" custLinFactNeighborY="-708"/>
      <dgm:spPr/>
    </dgm:pt>
    <dgm:pt modelId="{BBA91679-4684-4A04-8AEB-03038C78A75C}" type="pres">
      <dgm:prSet presAssocID="{9C64CC83-643C-4E12-8F97-BC19DC03119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F398AEE-BC0F-4F30-99FA-92D67A176C2D}" type="pres">
      <dgm:prSet presAssocID="{DC13AB6D-DEA2-4CBB-AC69-1EF1A6AD1512}" presName="nodeRect" presStyleLbl="alignNode1" presStyleIdx="0" presStyleCnt="3">
        <dgm:presLayoutVars>
          <dgm:bulletEnabled val="1"/>
        </dgm:presLayoutVars>
      </dgm:prSet>
      <dgm:spPr/>
    </dgm:pt>
    <dgm:pt modelId="{3C27A223-AC17-40BD-B7C5-0447661C2934}" type="pres">
      <dgm:prSet presAssocID="{9C64CC83-643C-4E12-8F97-BC19DC031190}" presName="sibTrans" presStyleCnt="0"/>
      <dgm:spPr/>
    </dgm:pt>
    <dgm:pt modelId="{0864151C-845B-4A50-9755-7EE613694D81}" type="pres">
      <dgm:prSet presAssocID="{53742231-981F-480A-940F-203EC2F7423F}" presName="compositeNode" presStyleCnt="0">
        <dgm:presLayoutVars>
          <dgm:bulletEnabled val="1"/>
        </dgm:presLayoutVars>
      </dgm:prSet>
      <dgm:spPr/>
    </dgm:pt>
    <dgm:pt modelId="{00AE7F27-0E5D-4AFB-ACD6-B5A19E79EA42}" type="pres">
      <dgm:prSet presAssocID="{53742231-981F-480A-940F-203EC2F7423F}" presName="bgRect" presStyleLbl="alignNode1" presStyleIdx="1" presStyleCnt="3"/>
      <dgm:spPr/>
    </dgm:pt>
    <dgm:pt modelId="{975C752B-C37A-4BA6-A3AE-2202A141404A}" type="pres">
      <dgm:prSet presAssocID="{EF449C32-A7AE-4099-9E9B-9E2F736A89C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5BDCA19-B754-421E-A6CC-628F80FC74CB}" type="pres">
      <dgm:prSet presAssocID="{53742231-981F-480A-940F-203EC2F7423F}" presName="nodeRect" presStyleLbl="alignNode1" presStyleIdx="1" presStyleCnt="3">
        <dgm:presLayoutVars>
          <dgm:bulletEnabled val="1"/>
        </dgm:presLayoutVars>
      </dgm:prSet>
      <dgm:spPr/>
    </dgm:pt>
    <dgm:pt modelId="{3E36C1DA-E751-469B-91D5-B7ADF3790DAB}" type="pres">
      <dgm:prSet presAssocID="{EF449C32-A7AE-4099-9E9B-9E2F736A89CE}" presName="sibTrans" presStyleCnt="0"/>
      <dgm:spPr/>
    </dgm:pt>
    <dgm:pt modelId="{19974A3A-09A4-40DE-BB0F-D9AED1ACB06E}" type="pres">
      <dgm:prSet presAssocID="{9EF41CC5-EF3B-4A6D-8229-3F1333EADFB3}" presName="compositeNode" presStyleCnt="0">
        <dgm:presLayoutVars>
          <dgm:bulletEnabled val="1"/>
        </dgm:presLayoutVars>
      </dgm:prSet>
      <dgm:spPr/>
    </dgm:pt>
    <dgm:pt modelId="{CAD62F17-E99D-4FEF-B376-961CA4CB20EB}" type="pres">
      <dgm:prSet presAssocID="{9EF41CC5-EF3B-4A6D-8229-3F1333EADFB3}" presName="bgRect" presStyleLbl="alignNode1" presStyleIdx="2" presStyleCnt="3" custScaleX="100018"/>
      <dgm:spPr/>
    </dgm:pt>
    <dgm:pt modelId="{E20811D6-E5D4-4C9E-AABF-9E0E1902CA2C}" type="pres">
      <dgm:prSet presAssocID="{98E6DD7C-B953-4119-9F64-9914E467ECBF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7D48337-9200-42EF-A956-8FC92E9B78D2}" type="pres">
      <dgm:prSet presAssocID="{9EF41CC5-EF3B-4A6D-8229-3F1333EADFB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3B61840-F115-4174-96B9-DA0C0E83489E}" type="presOf" srcId="{9EF41CC5-EF3B-4A6D-8229-3F1333EADFB3}" destId="{CAD62F17-E99D-4FEF-B376-961CA4CB20EB}" srcOrd="0" destOrd="0" presId="urn:microsoft.com/office/officeart/2016/7/layout/LinearBlockProcessNumbered"/>
    <dgm:cxn modelId="{0439566F-A180-439C-8FAE-14E400EF2DCF}" type="presOf" srcId="{8AA20905-3954-474B-A606-562BCA026DC1}" destId="{579698BD-D232-4926-8D7B-29A69B90858B}" srcOrd="0" destOrd="0" presId="urn:microsoft.com/office/officeart/2016/7/layout/LinearBlockProcessNumbered"/>
    <dgm:cxn modelId="{29280853-1A86-48A7-BA30-A3847B3BBF6D}" type="presOf" srcId="{98E6DD7C-B953-4119-9F64-9914E467ECBF}" destId="{E20811D6-E5D4-4C9E-AABF-9E0E1902CA2C}" srcOrd="0" destOrd="0" presId="urn:microsoft.com/office/officeart/2016/7/layout/LinearBlockProcessNumbered"/>
    <dgm:cxn modelId="{F6B1598F-1951-460F-BB68-54B32A798437}" type="presOf" srcId="{DC13AB6D-DEA2-4CBB-AC69-1EF1A6AD1512}" destId="{5F398AEE-BC0F-4F30-99FA-92D67A176C2D}" srcOrd="1" destOrd="0" presId="urn:microsoft.com/office/officeart/2016/7/layout/LinearBlockProcessNumbered"/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A068B95-2DA2-453B-8162-90B6AB26C20F}" type="presOf" srcId="{DC13AB6D-DEA2-4CBB-AC69-1EF1A6AD1512}" destId="{DA3A6BD4-857F-4C66-97FA-B1E1C180A950}" srcOrd="0" destOrd="0" presId="urn:microsoft.com/office/officeart/2016/7/layout/LinearBlockProcessNumbered"/>
    <dgm:cxn modelId="{07D44DA2-D4CF-4582-A029-20843D5E0F23}" type="presOf" srcId="{53742231-981F-480A-940F-203EC2F7423F}" destId="{C5BDCA19-B754-421E-A6CC-628F80FC74CB}" srcOrd="1" destOrd="0" presId="urn:microsoft.com/office/officeart/2016/7/layout/LinearBlockProcessNumbered"/>
    <dgm:cxn modelId="{E476EEBC-7C9F-4E07-BD58-1044B9769B64}" srcId="{8AA20905-3954-474B-A606-562BCA026DC1}" destId="{9EF41CC5-EF3B-4A6D-8229-3F1333EADFB3}" srcOrd="2" destOrd="0" parTransId="{DAEF1C7D-B0C5-46FA-BED3-8A54E918D3E0}" sibTransId="{98E6DD7C-B953-4119-9F64-9914E467ECBF}"/>
    <dgm:cxn modelId="{FDD130C2-CD74-4EFB-A226-A939177EE674}" type="presOf" srcId="{53742231-981F-480A-940F-203EC2F7423F}" destId="{00AE7F27-0E5D-4AFB-ACD6-B5A19E79EA42}" srcOrd="0" destOrd="0" presId="urn:microsoft.com/office/officeart/2016/7/layout/LinearBlockProcessNumbered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714928C7-F07E-48C4-BE9E-4842896AB09C}" type="presOf" srcId="{9C64CC83-643C-4E12-8F97-BC19DC031190}" destId="{BBA91679-4684-4A04-8AEB-03038C78A75C}" srcOrd="0" destOrd="0" presId="urn:microsoft.com/office/officeart/2016/7/layout/LinearBlockProcessNumbered"/>
    <dgm:cxn modelId="{7D7B6CF4-1A1D-4E61-B5FE-C95185EF2648}" type="presOf" srcId="{9EF41CC5-EF3B-4A6D-8229-3F1333EADFB3}" destId="{67D48337-9200-42EF-A956-8FC92E9B78D2}" srcOrd="1" destOrd="0" presId="urn:microsoft.com/office/officeart/2016/7/layout/LinearBlockProcessNumbered"/>
    <dgm:cxn modelId="{B9FDDAF6-ABE3-43D5-A54F-4A0002D3FD47}" type="presOf" srcId="{EF449C32-A7AE-4099-9E9B-9E2F736A89CE}" destId="{975C752B-C37A-4BA6-A3AE-2202A141404A}" srcOrd="0" destOrd="0" presId="urn:microsoft.com/office/officeart/2016/7/layout/LinearBlockProcessNumbered"/>
    <dgm:cxn modelId="{6A5BED3A-71F8-4A71-9E51-1F50D58497B5}" type="presParOf" srcId="{579698BD-D232-4926-8D7B-29A69B90858B}" destId="{3DD5B223-886E-4FC7-BDA1-ECA869A474EC}" srcOrd="0" destOrd="0" presId="urn:microsoft.com/office/officeart/2016/7/layout/LinearBlockProcessNumbered"/>
    <dgm:cxn modelId="{50ED9B3F-B939-4662-8866-7D833C2E0794}" type="presParOf" srcId="{3DD5B223-886E-4FC7-BDA1-ECA869A474EC}" destId="{DA3A6BD4-857F-4C66-97FA-B1E1C180A950}" srcOrd="0" destOrd="0" presId="urn:microsoft.com/office/officeart/2016/7/layout/LinearBlockProcessNumbered"/>
    <dgm:cxn modelId="{0D013F25-1B82-4F7B-AEF4-E93C2E95B0C3}" type="presParOf" srcId="{3DD5B223-886E-4FC7-BDA1-ECA869A474EC}" destId="{BBA91679-4684-4A04-8AEB-03038C78A75C}" srcOrd="1" destOrd="0" presId="urn:microsoft.com/office/officeart/2016/7/layout/LinearBlockProcessNumbered"/>
    <dgm:cxn modelId="{1E713196-E09A-42B0-BC2D-5294D0D9C36F}" type="presParOf" srcId="{3DD5B223-886E-4FC7-BDA1-ECA869A474EC}" destId="{5F398AEE-BC0F-4F30-99FA-92D67A176C2D}" srcOrd="2" destOrd="0" presId="urn:microsoft.com/office/officeart/2016/7/layout/LinearBlockProcessNumbered"/>
    <dgm:cxn modelId="{F8935481-B234-48A2-8E9B-6F423817537E}" type="presParOf" srcId="{579698BD-D232-4926-8D7B-29A69B90858B}" destId="{3C27A223-AC17-40BD-B7C5-0447661C2934}" srcOrd="1" destOrd="0" presId="urn:microsoft.com/office/officeart/2016/7/layout/LinearBlockProcessNumbered"/>
    <dgm:cxn modelId="{2A71550B-14EE-4B95-A40C-E132F64E84DB}" type="presParOf" srcId="{579698BD-D232-4926-8D7B-29A69B90858B}" destId="{0864151C-845B-4A50-9755-7EE613694D81}" srcOrd="2" destOrd="0" presId="urn:microsoft.com/office/officeart/2016/7/layout/LinearBlockProcessNumbered"/>
    <dgm:cxn modelId="{819F34FD-11F2-459D-B90D-FA1539737ADA}" type="presParOf" srcId="{0864151C-845B-4A50-9755-7EE613694D81}" destId="{00AE7F27-0E5D-4AFB-ACD6-B5A19E79EA42}" srcOrd="0" destOrd="0" presId="urn:microsoft.com/office/officeart/2016/7/layout/LinearBlockProcessNumbered"/>
    <dgm:cxn modelId="{FAA4A22E-63A9-40D7-AF37-15573F3C350A}" type="presParOf" srcId="{0864151C-845B-4A50-9755-7EE613694D81}" destId="{975C752B-C37A-4BA6-A3AE-2202A141404A}" srcOrd="1" destOrd="0" presId="urn:microsoft.com/office/officeart/2016/7/layout/LinearBlockProcessNumbered"/>
    <dgm:cxn modelId="{ABA4B620-C848-4944-B91E-2E492EED893C}" type="presParOf" srcId="{0864151C-845B-4A50-9755-7EE613694D81}" destId="{C5BDCA19-B754-421E-A6CC-628F80FC74CB}" srcOrd="2" destOrd="0" presId="urn:microsoft.com/office/officeart/2016/7/layout/LinearBlockProcessNumbered"/>
    <dgm:cxn modelId="{981D06A1-F8EB-4C14-9C2A-EA505D9C81FA}" type="presParOf" srcId="{579698BD-D232-4926-8D7B-29A69B90858B}" destId="{3E36C1DA-E751-469B-91D5-B7ADF3790DAB}" srcOrd="3" destOrd="0" presId="urn:microsoft.com/office/officeart/2016/7/layout/LinearBlockProcessNumbered"/>
    <dgm:cxn modelId="{D7BB022A-2504-497B-9672-D97F4CB95B15}" type="presParOf" srcId="{579698BD-D232-4926-8D7B-29A69B90858B}" destId="{19974A3A-09A4-40DE-BB0F-D9AED1ACB06E}" srcOrd="4" destOrd="0" presId="urn:microsoft.com/office/officeart/2016/7/layout/LinearBlockProcessNumbered"/>
    <dgm:cxn modelId="{A085F843-0169-43CB-B042-74EAB6E1674B}" type="presParOf" srcId="{19974A3A-09A4-40DE-BB0F-D9AED1ACB06E}" destId="{CAD62F17-E99D-4FEF-B376-961CA4CB20EB}" srcOrd="0" destOrd="0" presId="urn:microsoft.com/office/officeart/2016/7/layout/LinearBlockProcessNumbered"/>
    <dgm:cxn modelId="{A179DBCD-25F3-44B6-BAA7-26EBC7B29448}" type="presParOf" srcId="{19974A3A-09A4-40DE-BB0F-D9AED1ACB06E}" destId="{E20811D6-E5D4-4C9E-AABF-9E0E1902CA2C}" srcOrd="1" destOrd="0" presId="urn:microsoft.com/office/officeart/2016/7/layout/LinearBlockProcessNumbered"/>
    <dgm:cxn modelId="{7429BDE6-E17F-4E08-960D-D62B256C81F6}" type="presParOf" srcId="{19974A3A-09A4-40DE-BB0F-D9AED1ACB06E}" destId="{67D48337-9200-42EF-A956-8FC92E9B78D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C13AB6D-DEA2-4CBB-AC69-1EF1A6AD1512}">
      <dgm:prSet custT="1"/>
      <dgm:spPr/>
      <dgm:t>
        <a:bodyPr/>
        <a:lstStyle/>
        <a:p>
          <a:pPr algn="ctr">
            <a:defRPr cap="all"/>
          </a:pPr>
          <a:r>
            <a:rPr lang="en-US" sz="2800" b="1" dirty="0">
              <a:solidFill>
                <a:srgbClr val="FFFF00"/>
              </a:solidFill>
            </a:rPr>
            <a:t>Lack of consistency</a:t>
          </a:r>
        </a:p>
      </dgm:t>
    </dgm:pt>
    <dgm:pt modelId="{2C752582-D9FF-4E04-A92F-827DB4BB5C48}" type="parTrans" cxnId="{4B888393-351D-4489-90C9-5A68061AB236}">
      <dgm:prSet/>
      <dgm:spPr/>
      <dgm:t>
        <a:bodyPr/>
        <a:lstStyle/>
        <a:p>
          <a:endParaRPr lang="en-US"/>
        </a:p>
      </dgm:t>
    </dgm:pt>
    <dgm:pt modelId="{9C64CC83-643C-4E12-8F97-BC19DC031190}" type="sibTrans" cxnId="{4B888393-351D-4489-90C9-5A68061AB236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53742231-981F-480A-940F-203EC2F7423F}">
      <dgm:prSet custT="1"/>
      <dgm:spPr/>
      <dgm:t>
        <a:bodyPr/>
        <a:lstStyle/>
        <a:p>
          <a:pPr algn="ctr">
            <a:defRPr cap="all"/>
          </a:pPr>
          <a:r>
            <a:rPr lang="en-US" sz="3200" b="1" dirty="0">
              <a:solidFill>
                <a:schemeClr val="bg2">
                  <a:lumMod val="10000"/>
                </a:schemeClr>
              </a:solidFill>
            </a:rPr>
            <a:t>Required Minutes </a:t>
          </a:r>
        </a:p>
        <a:p>
          <a:pPr algn="ctr">
            <a:defRPr cap="all"/>
          </a:pPr>
          <a:r>
            <a:rPr lang="en-US" sz="2400" b="1" dirty="0">
              <a:solidFill>
                <a:schemeClr val="bg2">
                  <a:lumMod val="10000"/>
                </a:schemeClr>
              </a:solidFill>
            </a:rPr>
            <a:t>Recess isn’t included</a:t>
          </a:r>
        </a:p>
      </dgm:t>
    </dgm:pt>
    <dgm:pt modelId="{2FC75195-FBA1-43DE-85DD-40B4B3A2F1F3}" type="parTrans" cxnId="{F226B1C2-5D99-403A-8240-EAD6BD4D8534}">
      <dgm:prSet/>
      <dgm:spPr/>
      <dgm:t>
        <a:bodyPr/>
        <a:lstStyle/>
        <a:p>
          <a:endParaRPr lang="en-US"/>
        </a:p>
      </dgm:t>
    </dgm:pt>
    <dgm:pt modelId="{EF449C32-A7AE-4099-9E9B-9E2F736A89CE}" type="sibTrans" cxnId="{F226B1C2-5D99-403A-8240-EAD6BD4D853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9EF41CC5-EF3B-4A6D-8229-3F1333EADFB3}">
      <dgm:prSet custT="1"/>
      <dgm:spPr/>
      <dgm:t>
        <a:bodyPr/>
        <a:lstStyle/>
        <a:p>
          <a:pPr algn="ctr">
            <a:defRPr cap="all"/>
          </a:pPr>
          <a:r>
            <a:rPr lang="en-US" sz="3200" b="1" dirty="0"/>
            <a:t>Discipline issues</a:t>
          </a:r>
        </a:p>
        <a:p>
          <a:pPr algn="ctr">
            <a:defRPr cap="all"/>
          </a:pPr>
          <a:r>
            <a:rPr lang="en-US" sz="3200" b="1" dirty="0"/>
            <a:t>(Trauma Induced)</a:t>
          </a:r>
        </a:p>
        <a:p>
          <a:pPr algn="ctr">
            <a:defRPr cap="all"/>
          </a:pPr>
          <a:endParaRPr lang="en-US" sz="2400" b="1" dirty="0"/>
        </a:p>
      </dgm:t>
    </dgm:pt>
    <dgm:pt modelId="{DAEF1C7D-B0C5-46FA-BED3-8A54E918D3E0}" type="parTrans" cxnId="{E476EEBC-7C9F-4E07-BD58-1044B9769B64}">
      <dgm:prSet/>
      <dgm:spPr/>
      <dgm:t>
        <a:bodyPr/>
        <a:lstStyle/>
        <a:p>
          <a:endParaRPr lang="en-US"/>
        </a:p>
      </dgm:t>
    </dgm:pt>
    <dgm:pt modelId="{98E6DD7C-B953-4119-9F64-9914E467ECBF}" type="sibTrans" cxnId="{E476EEBC-7C9F-4E07-BD58-1044B9769B64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579698BD-D232-4926-8D7B-29A69B90858B}" type="pres">
      <dgm:prSet presAssocID="{8AA20905-3954-474B-A606-562BCA026DC1}" presName="Name0" presStyleCnt="0">
        <dgm:presLayoutVars>
          <dgm:animLvl val="lvl"/>
          <dgm:resizeHandles val="exact"/>
        </dgm:presLayoutVars>
      </dgm:prSet>
      <dgm:spPr/>
    </dgm:pt>
    <dgm:pt modelId="{3DD5B223-886E-4FC7-BDA1-ECA869A474EC}" type="pres">
      <dgm:prSet presAssocID="{DC13AB6D-DEA2-4CBB-AC69-1EF1A6AD1512}" presName="compositeNode" presStyleCnt="0">
        <dgm:presLayoutVars>
          <dgm:bulletEnabled val="1"/>
        </dgm:presLayoutVars>
      </dgm:prSet>
      <dgm:spPr/>
    </dgm:pt>
    <dgm:pt modelId="{DA3A6BD4-857F-4C66-97FA-B1E1C180A950}" type="pres">
      <dgm:prSet presAssocID="{DC13AB6D-DEA2-4CBB-AC69-1EF1A6AD1512}" presName="bgRect" presStyleLbl="alignNode1" presStyleIdx="0" presStyleCnt="3" custLinFactNeighborX="-9638" custLinFactNeighborY="-708"/>
      <dgm:spPr/>
    </dgm:pt>
    <dgm:pt modelId="{BBA91679-4684-4A04-8AEB-03038C78A75C}" type="pres">
      <dgm:prSet presAssocID="{9C64CC83-643C-4E12-8F97-BC19DC03119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F398AEE-BC0F-4F30-99FA-92D67A176C2D}" type="pres">
      <dgm:prSet presAssocID="{DC13AB6D-DEA2-4CBB-AC69-1EF1A6AD1512}" presName="nodeRect" presStyleLbl="alignNode1" presStyleIdx="0" presStyleCnt="3">
        <dgm:presLayoutVars>
          <dgm:bulletEnabled val="1"/>
        </dgm:presLayoutVars>
      </dgm:prSet>
      <dgm:spPr/>
    </dgm:pt>
    <dgm:pt modelId="{3C27A223-AC17-40BD-B7C5-0447661C2934}" type="pres">
      <dgm:prSet presAssocID="{9C64CC83-643C-4E12-8F97-BC19DC031190}" presName="sibTrans" presStyleCnt="0"/>
      <dgm:spPr/>
    </dgm:pt>
    <dgm:pt modelId="{0864151C-845B-4A50-9755-7EE613694D81}" type="pres">
      <dgm:prSet presAssocID="{53742231-981F-480A-940F-203EC2F7423F}" presName="compositeNode" presStyleCnt="0">
        <dgm:presLayoutVars>
          <dgm:bulletEnabled val="1"/>
        </dgm:presLayoutVars>
      </dgm:prSet>
      <dgm:spPr/>
    </dgm:pt>
    <dgm:pt modelId="{00AE7F27-0E5D-4AFB-ACD6-B5A19E79EA42}" type="pres">
      <dgm:prSet presAssocID="{53742231-981F-480A-940F-203EC2F7423F}" presName="bgRect" presStyleLbl="alignNode1" presStyleIdx="1" presStyleCnt="3"/>
      <dgm:spPr/>
    </dgm:pt>
    <dgm:pt modelId="{975C752B-C37A-4BA6-A3AE-2202A141404A}" type="pres">
      <dgm:prSet presAssocID="{EF449C32-A7AE-4099-9E9B-9E2F736A89C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5BDCA19-B754-421E-A6CC-628F80FC74CB}" type="pres">
      <dgm:prSet presAssocID="{53742231-981F-480A-940F-203EC2F7423F}" presName="nodeRect" presStyleLbl="alignNode1" presStyleIdx="1" presStyleCnt="3">
        <dgm:presLayoutVars>
          <dgm:bulletEnabled val="1"/>
        </dgm:presLayoutVars>
      </dgm:prSet>
      <dgm:spPr/>
    </dgm:pt>
    <dgm:pt modelId="{3E36C1DA-E751-469B-91D5-B7ADF3790DAB}" type="pres">
      <dgm:prSet presAssocID="{EF449C32-A7AE-4099-9E9B-9E2F736A89CE}" presName="sibTrans" presStyleCnt="0"/>
      <dgm:spPr/>
    </dgm:pt>
    <dgm:pt modelId="{19974A3A-09A4-40DE-BB0F-D9AED1ACB06E}" type="pres">
      <dgm:prSet presAssocID="{9EF41CC5-EF3B-4A6D-8229-3F1333EADFB3}" presName="compositeNode" presStyleCnt="0">
        <dgm:presLayoutVars>
          <dgm:bulletEnabled val="1"/>
        </dgm:presLayoutVars>
      </dgm:prSet>
      <dgm:spPr/>
    </dgm:pt>
    <dgm:pt modelId="{CAD62F17-E99D-4FEF-B376-961CA4CB20EB}" type="pres">
      <dgm:prSet presAssocID="{9EF41CC5-EF3B-4A6D-8229-3F1333EADFB3}" presName="bgRect" presStyleLbl="alignNode1" presStyleIdx="2" presStyleCnt="3" custScaleX="100018"/>
      <dgm:spPr/>
    </dgm:pt>
    <dgm:pt modelId="{E20811D6-E5D4-4C9E-AABF-9E0E1902CA2C}" type="pres">
      <dgm:prSet presAssocID="{98E6DD7C-B953-4119-9F64-9914E467ECBF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7D48337-9200-42EF-A956-8FC92E9B78D2}" type="pres">
      <dgm:prSet presAssocID="{9EF41CC5-EF3B-4A6D-8229-3F1333EADFB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3B61840-F115-4174-96B9-DA0C0E83489E}" type="presOf" srcId="{9EF41CC5-EF3B-4A6D-8229-3F1333EADFB3}" destId="{CAD62F17-E99D-4FEF-B376-961CA4CB20EB}" srcOrd="0" destOrd="0" presId="urn:microsoft.com/office/officeart/2016/7/layout/LinearBlockProcessNumbered"/>
    <dgm:cxn modelId="{0439566F-A180-439C-8FAE-14E400EF2DCF}" type="presOf" srcId="{8AA20905-3954-474B-A606-562BCA026DC1}" destId="{579698BD-D232-4926-8D7B-29A69B90858B}" srcOrd="0" destOrd="0" presId="urn:microsoft.com/office/officeart/2016/7/layout/LinearBlockProcessNumbered"/>
    <dgm:cxn modelId="{29280853-1A86-48A7-BA30-A3847B3BBF6D}" type="presOf" srcId="{98E6DD7C-B953-4119-9F64-9914E467ECBF}" destId="{E20811D6-E5D4-4C9E-AABF-9E0E1902CA2C}" srcOrd="0" destOrd="0" presId="urn:microsoft.com/office/officeart/2016/7/layout/LinearBlockProcessNumbered"/>
    <dgm:cxn modelId="{F6B1598F-1951-460F-BB68-54B32A798437}" type="presOf" srcId="{DC13AB6D-DEA2-4CBB-AC69-1EF1A6AD1512}" destId="{5F398AEE-BC0F-4F30-99FA-92D67A176C2D}" srcOrd="1" destOrd="0" presId="urn:microsoft.com/office/officeart/2016/7/layout/LinearBlockProcessNumbered"/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A068B95-2DA2-453B-8162-90B6AB26C20F}" type="presOf" srcId="{DC13AB6D-DEA2-4CBB-AC69-1EF1A6AD1512}" destId="{DA3A6BD4-857F-4C66-97FA-B1E1C180A950}" srcOrd="0" destOrd="0" presId="urn:microsoft.com/office/officeart/2016/7/layout/LinearBlockProcessNumbered"/>
    <dgm:cxn modelId="{07D44DA2-D4CF-4582-A029-20843D5E0F23}" type="presOf" srcId="{53742231-981F-480A-940F-203EC2F7423F}" destId="{C5BDCA19-B754-421E-A6CC-628F80FC74CB}" srcOrd="1" destOrd="0" presId="urn:microsoft.com/office/officeart/2016/7/layout/LinearBlockProcessNumbered"/>
    <dgm:cxn modelId="{E476EEBC-7C9F-4E07-BD58-1044B9769B64}" srcId="{8AA20905-3954-474B-A606-562BCA026DC1}" destId="{9EF41CC5-EF3B-4A6D-8229-3F1333EADFB3}" srcOrd="2" destOrd="0" parTransId="{DAEF1C7D-B0C5-46FA-BED3-8A54E918D3E0}" sibTransId="{98E6DD7C-B953-4119-9F64-9914E467ECBF}"/>
    <dgm:cxn modelId="{FDD130C2-CD74-4EFB-A226-A939177EE674}" type="presOf" srcId="{53742231-981F-480A-940F-203EC2F7423F}" destId="{00AE7F27-0E5D-4AFB-ACD6-B5A19E79EA42}" srcOrd="0" destOrd="0" presId="urn:microsoft.com/office/officeart/2016/7/layout/LinearBlockProcessNumbered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714928C7-F07E-48C4-BE9E-4842896AB09C}" type="presOf" srcId="{9C64CC83-643C-4E12-8F97-BC19DC031190}" destId="{BBA91679-4684-4A04-8AEB-03038C78A75C}" srcOrd="0" destOrd="0" presId="urn:microsoft.com/office/officeart/2016/7/layout/LinearBlockProcessNumbered"/>
    <dgm:cxn modelId="{7D7B6CF4-1A1D-4E61-B5FE-C95185EF2648}" type="presOf" srcId="{9EF41CC5-EF3B-4A6D-8229-3F1333EADFB3}" destId="{67D48337-9200-42EF-A956-8FC92E9B78D2}" srcOrd="1" destOrd="0" presId="urn:microsoft.com/office/officeart/2016/7/layout/LinearBlockProcessNumbered"/>
    <dgm:cxn modelId="{B9FDDAF6-ABE3-43D5-A54F-4A0002D3FD47}" type="presOf" srcId="{EF449C32-A7AE-4099-9E9B-9E2F736A89CE}" destId="{975C752B-C37A-4BA6-A3AE-2202A141404A}" srcOrd="0" destOrd="0" presId="urn:microsoft.com/office/officeart/2016/7/layout/LinearBlockProcessNumbered"/>
    <dgm:cxn modelId="{6A5BED3A-71F8-4A71-9E51-1F50D58497B5}" type="presParOf" srcId="{579698BD-D232-4926-8D7B-29A69B90858B}" destId="{3DD5B223-886E-4FC7-BDA1-ECA869A474EC}" srcOrd="0" destOrd="0" presId="urn:microsoft.com/office/officeart/2016/7/layout/LinearBlockProcessNumbered"/>
    <dgm:cxn modelId="{50ED9B3F-B939-4662-8866-7D833C2E0794}" type="presParOf" srcId="{3DD5B223-886E-4FC7-BDA1-ECA869A474EC}" destId="{DA3A6BD4-857F-4C66-97FA-B1E1C180A950}" srcOrd="0" destOrd="0" presId="urn:microsoft.com/office/officeart/2016/7/layout/LinearBlockProcessNumbered"/>
    <dgm:cxn modelId="{0D013F25-1B82-4F7B-AEF4-E93C2E95B0C3}" type="presParOf" srcId="{3DD5B223-886E-4FC7-BDA1-ECA869A474EC}" destId="{BBA91679-4684-4A04-8AEB-03038C78A75C}" srcOrd="1" destOrd="0" presId="urn:microsoft.com/office/officeart/2016/7/layout/LinearBlockProcessNumbered"/>
    <dgm:cxn modelId="{1E713196-E09A-42B0-BC2D-5294D0D9C36F}" type="presParOf" srcId="{3DD5B223-886E-4FC7-BDA1-ECA869A474EC}" destId="{5F398AEE-BC0F-4F30-99FA-92D67A176C2D}" srcOrd="2" destOrd="0" presId="urn:microsoft.com/office/officeart/2016/7/layout/LinearBlockProcessNumbered"/>
    <dgm:cxn modelId="{F8935481-B234-48A2-8E9B-6F423817537E}" type="presParOf" srcId="{579698BD-D232-4926-8D7B-29A69B90858B}" destId="{3C27A223-AC17-40BD-B7C5-0447661C2934}" srcOrd="1" destOrd="0" presId="urn:microsoft.com/office/officeart/2016/7/layout/LinearBlockProcessNumbered"/>
    <dgm:cxn modelId="{2A71550B-14EE-4B95-A40C-E132F64E84DB}" type="presParOf" srcId="{579698BD-D232-4926-8D7B-29A69B90858B}" destId="{0864151C-845B-4A50-9755-7EE613694D81}" srcOrd="2" destOrd="0" presId="urn:microsoft.com/office/officeart/2016/7/layout/LinearBlockProcessNumbered"/>
    <dgm:cxn modelId="{819F34FD-11F2-459D-B90D-FA1539737ADA}" type="presParOf" srcId="{0864151C-845B-4A50-9755-7EE613694D81}" destId="{00AE7F27-0E5D-4AFB-ACD6-B5A19E79EA42}" srcOrd="0" destOrd="0" presId="urn:microsoft.com/office/officeart/2016/7/layout/LinearBlockProcessNumbered"/>
    <dgm:cxn modelId="{FAA4A22E-63A9-40D7-AF37-15573F3C350A}" type="presParOf" srcId="{0864151C-845B-4A50-9755-7EE613694D81}" destId="{975C752B-C37A-4BA6-A3AE-2202A141404A}" srcOrd="1" destOrd="0" presId="urn:microsoft.com/office/officeart/2016/7/layout/LinearBlockProcessNumbered"/>
    <dgm:cxn modelId="{ABA4B620-C848-4944-B91E-2E492EED893C}" type="presParOf" srcId="{0864151C-845B-4A50-9755-7EE613694D81}" destId="{C5BDCA19-B754-421E-A6CC-628F80FC74CB}" srcOrd="2" destOrd="0" presId="urn:microsoft.com/office/officeart/2016/7/layout/LinearBlockProcessNumbered"/>
    <dgm:cxn modelId="{981D06A1-F8EB-4C14-9C2A-EA505D9C81FA}" type="presParOf" srcId="{579698BD-D232-4926-8D7B-29A69B90858B}" destId="{3E36C1DA-E751-469B-91D5-B7ADF3790DAB}" srcOrd="3" destOrd="0" presId="urn:microsoft.com/office/officeart/2016/7/layout/LinearBlockProcessNumbered"/>
    <dgm:cxn modelId="{D7BB022A-2504-497B-9672-D97F4CB95B15}" type="presParOf" srcId="{579698BD-D232-4926-8D7B-29A69B90858B}" destId="{19974A3A-09A4-40DE-BB0F-D9AED1ACB06E}" srcOrd="4" destOrd="0" presId="urn:microsoft.com/office/officeart/2016/7/layout/LinearBlockProcessNumbered"/>
    <dgm:cxn modelId="{A085F843-0169-43CB-B042-74EAB6E1674B}" type="presParOf" srcId="{19974A3A-09A4-40DE-BB0F-D9AED1ACB06E}" destId="{CAD62F17-E99D-4FEF-B376-961CA4CB20EB}" srcOrd="0" destOrd="0" presId="urn:microsoft.com/office/officeart/2016/7/layout/LinearBlockProcessNumbered"/>
    <dgm:cxn modelId="{A179DBCD-25F3-44B6-BAA7-26EBC7B29448}" type="presParOf" srcId="{19974A3A-09A4-40DE-BB0F-D9AED1ACB06E}" destId="{E20811D6-E5D4-4C9E-AABF-9E0E1902CA2C}" srcOrd="1" destOrd="0" presId="urn:microsoft.com/office/officeart/2016/7/layout/LinearBlockProcessNumbered"/>
    <dgm:cxn modelId="{7429BDE6-E17F-4E08-960D-D62B256C81F6}" type="presParOf" srcId="{19974A3A-09A4-40DE-BB0F-D9AED1ACB06E}" destId="{67D48337-9200-42EF-A956-8FC92E9B78D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6BD4-857F-4C66-97FA-B1E1C180A950}">
      <dsp:nvSpPr>
        <dsp:cNvPr id="0" name=""/>
        <dsp:cNvSpPr/>
      </dsp:nvSpPr>
      <dsp:spPr>
        <a:xfrm>
          <a:off x="0" y="945188"/>
          <a:ext cx="3127237" cy="2935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33" tIns="0" rIns="241633" bIns="33020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solidFill>
                <a:srgbClr val="FFFF00"/>
              </a:solidFill>
            </a:rPr>
            <a:t>Standardized tests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solidFill>
                <a:srgbClr val="FFFF00"/>
              </a:solidFill>
            </a:rPr>
            <a:t>Hasn’t changed </a:t>
          </a:r>
        </a:p>
      </dsp:txBody>
      <dsp:txXfrm>
        <a:off x="0" y="2119379"/>
        <a:ext cx="3127237" cy="1761286"/>
      </dsp:txXfrm>
    </dsp:sp>
    <dsp:sp modelId="{BBA91679-4684-4A04-8AEB-03038C78A75C}">
      <dsp:nvSpPr>
        <dsp:cNvPr id="0" name=""/>
        <dsp:cNvSpPr/>
      </dsp:nvSpPr>
      <dsp:spPr>
        <a:xfrm>
          <a:off x="340751" y="965971"/>
          <a:ext cx="2446231" cy="11741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33" tIns="165100" rIns="241633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01</a:t>
          </a:r>
        </a:p>
      </dsp:txBody>
      <dsp:txXfrm>
        <a:off x="340751" y="965971"/>
        <a:ext cx="2446231" cy="1174191"/>
      </dsp:txXfrm>
    </dsp:sp>
    <dsp:sp modelId="{00AE7F27-0E5D-4AFB-ACD6-B5A19E79EA42}">
      <dsp:nvSpPr>
        <dsp:cNvPr id="0" name=""/>
        <dsp:cNvSpPr/>
      </dsp:nvSpPr>
      <dsp:spPr>
        <a:xfrm>
          <a:off x="3323184" y="965971"/>
          <a:ext cx="2830558" cy="2935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33" tIns="0" rIns="241633" bIns="33020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solidFill>
                <a:schemeClr val="bg2">
                  <a:lumMod val="10000"/>
                </a:schemeClr>
              </a:solidFill>
            </a:rPr>
            <a:t>Lack of resilience and social skills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solidFill>
                <a:schemeClr val="bg2">
                  <a:lumMod val="10000"/>
                </a:schemeClr>
              </a:solidFill>
            </a:rPr>
            <a:t>+ trauma, abuse, Neglect</a:t>
          </a:r>
        </a:p>
      </dsp:txBody>
      <dsp:txXfrm>
        <a:off x="3323184" y="2140162"/>
        <a:ext cx="2830558" cy="1761286"/>
      </dsp:txXfrm>
    </dsp:sp>
    <dsp:sp modelId="{975C752B-C37A-4BA6-A3AE-2202A141404A}">
      <dsp:nvSpPr>
        <dsp:cNvPr id="0" name=""/>
        <dsp:cNvSpPr/>
      </dsp:nvSpPr>
      <dsp:spPr>
        <a:xfrm>
          <a:off x="3515348" y="965971"/>
          <a:ext cx="2446231" cy="11741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33" tIns="165100" rIns="241633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02</a:t>
          </a:r>
        </a:p>
      </dsp:txBody>
      <dsp:txXfrm>
        <a:off x="3515348" y="965971"/>
        <a:ext cx="2446231" cy="1174191"/>
      </dsp:txXfrm>
    </dsp:sp>
    <dsp:sp modelId="{CAD62F17-E99D-4FEF-B376-961CA4CB20EB}">
      <dsp:nvSpPr>
        <dsp:cNvPr id="0" name=""/>
        <dsp:cNvSpPr/>
      </dsp:nvSpPr>
      <dsp:spPr>
        <a:xfrm>
          <a:off x="6349442" y="965971"/>
          <a:ext cx="2726960" cy="2935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33" tIns="0" rIns="241633" bIns="33020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/>
            <a:t>Unhealthy –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/>
            <a:t>More so</a:t>
          </a:r>
        </a:p>
      </dsp:txBody>
      <dsp:txXfrm>
        <a:off x="6349442" y="2140162"/>
        <a:ext cx="2726960" cy="1761286"/>
      </dsp:txXfrm>
    </dsp:sp>
    <dsp:sp modelId="{E20811D6-E5D4-4C9E-AABF-9E0E1902CA2C}">
      <dsp:nvSpPr>
        <dsp:cNvPr id="0" name=""/>
        <dsp:cNvSpPr/>
      </dsp:nvSpPr>
      <dsp:spPr>
        <a:xfrm>
          <a:off x="6489806" y="965971"/>
          <a:ext cx="2446231" cy="11741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33" tIns="165100" rIns="241633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03</a:t>
          </a:r>
        </a:p>
      </dsp:txBody>
      <dsp:txXfrm>
        <a:off x="6489806" y="965971"/>
        <a:ext cx="2446231" cy="1174191"/>
      </dsp:txXfrm>
    </dsp:sp>
    <dsp:sp modelId="{BC362469-5A9E-4164-BD9A-78573E7FDFC2}">
      <dsp:nvSpPr>
        <dsp:cNvPr id="0" name=""/>
        <dsp:cNvSpPr/>
      </dsp:nvSpPr>
      <dsp:spPr>
        <a:xfrm>
          <a:off x="9272101" y="965971"/>
          <a:ext cx="2446671" cy="2935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33" tIns="0" rIns="241633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b="1" kern="1200" dirty="0"/>
            <a:t>Online school Push</a:t>
          </a:r>
        </a:p>
      </dsp:txBody>
      <dsp:txXfrm>
        <a:off x="9272101" y="2140162"/>
        <a:ext cx="2446671" cy="1761286"/>
      </dsp:txXfrm>
    </dsp:sp>
    <dsp:sp modelId="{26FFBCB7-A01A-45CB-870C-7AB977982BF1}">
      <dsp:nvSpPr>
        <dsp:cNvPr id="0" name=""/>
        <dsp:cNvSpPr/>
      </dsp:nvSpPr>
      <dsp:spPr>
        <a:xfrm>
          <a:off x="9272321" y="965971"/>
          <a:ext cx="2446231" cy="11741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633" tIns="165100" rIns="241633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/>
        </a:p>
      </dsp:txBody>
      <dsp:txXfrm>
        <a:off x="9272321" y="965971"/>
        <a:ext cx="2446231" cy="11741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6BD4-857F-4C66-97FA-B1E1C180A950}">
      <dsp:nvSpPr>
        <dsp:cNvPr id="0" name=""/>
        <dsp:cNvSpPr/>
      </dsp:nvSpPr>
      <dsp:spPr>
        <a:xfrm>
          <a:off x="0" y="0"/>
          <a:ext cx="3707971" cy="3972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265" tIns="0" rIns="366265" bIns="3302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b="1" kern="1200" dirty="0" err="1">
              <a:solidFill>
                <a:srgbClr val="FFFF00"/>
              </a:solidFill>
            </a:rPr>
            <a:t>TiME</a:t>
          </a:r>
          <a:endParaRPr lang="en-US" sz="4000" b="1" kern="1200" dirty="0">
            <a:solidFill>
              <a:srgbClr val="FFFF00"/>
            </a:solidFill>
          </a:endParaRPr>
        </a:p>
      </dsp:txBody>
      <dsp:txXfrm>
        <a:off x="0" y="1589063"/>
        <a:ext cx="3707971" cy="2383594"/>
      </dsp:txXfrm>
    </dsp:sp>
    <dsp:sp modelId="{BBA91679-4684-4A04-8AEB-03038C78A75C}">
      <dsp:nvSpPr>
        <dsp:cNvPr id="0" name=""/>
        <dsp:cNvSpPr/>
      </dsp:nvSpPr>
      <dsp:spPr>
        <a:xfrm>
          <a:off x="581" y="0"/>
          <a:ext cx="3707971" cy="158906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265" tIns="165100" rIns="366265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581" y="0"/>
        <a:ext cx="3707971" cy="1589063"/>
      </dsp:txXfrm>
    </dsp:sp>
    <dsp:sp modelId="{00AE7F27-0E5D-4AFB-ACD6-B5A19E79EA42}">
      <dsp:nvSpPr>
        <dsp:cNvPr id="0" name=""/>
        <dsp:cNvSpPr/>
      </dsp:nvSpPr>
      <dsp:spPr>
        <a:xfrm>
          <a:off x="4005191" y="0"/>
          <a:ext cx="3707971" cy="39726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265" tIns="0" rIns="366265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b="1" kern="1200" dirty="0">
              <a:solidFill>
                <a:schemeClr val="bg2">
                  <a:lumMod val="10000"/>
                </a:schemeClr>
              </a:solidFill>
            </a:rPr>
            <a:t>Required Minutes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solidFill>
                <a:schemeClr val="bg2">
                  <a:lumMod val="10000"/>
                </a:schemeClr>
              </a:solidFill>
            </a:rPr>
            <a:t>Recess isn’t included</a:t>
          </a:r>
        </a:p>
      </dsp:txBody>
      <dsp:txXfrm>
        <a:off x="4005191" y="1589063"/>
        <a:ext cx="3707971" cy="2383594"/>
      </dsp:txXfrm>
    </dsp:sp>
    <dsp:sp modelId="{975C752B-C37A-4BA6-A3AE-2202A141404A}">
      <dsp:nvSpPr>
        <dsp:cNvPr id="0" name=""/>
        <dsp:cNvSpPr/>
      </dsp:nvSpPr>
      <dsp:spPr>
        <a:xfrm>
          <a:off x="4005191" y="0"/>
          <a:ext cx="3707971" cy="158906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265" tIns="165100" rIns="366265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4005191" y="0"/>
        <a:ext cx="3707971" cy="1589063"/>
      </dsp:txXfrm>
    </dsp:sp>
    <dsp:sp modelId="{CAD62F17-E99D-4FEF-B376-961CA4CB20EB}">
      <dsp:nvSpPr>
        <dsp:cNvPr id="0" name=""/>
        <dsp:cNvSpPr/>
      </dsp:nvSpPr>
      <dsp:spPr>
        <a:xfrm>
          <a:off x="8009800" y="0"/>
          <a:ext cx="3708639" cy="39726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265" tIns="0" rIns="366265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b="1" kern="1200" dirty="0"/>
            <a:t>Curriculum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/>
            <a:t>Changes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/>
            <a:t>yearly</a:t>
          </a:r>
        </a:p>
      </dsp:txBody>
      <dsp:txXfrm>
        <a:off x="8009800" y="1589063"/>
        <a:ext cx="3708639" cy="2383594"/>
      </dsp:txXfrm>
    </dsp:sp>
    <dsp:sp modelId="{E20811D6-E5D4-4C9E-AABF-9E0E1902CA2C}">
      <dsp:nvSpPr>
        <dsp:cNvPr id="0" name=""/>
        <dsp:cNvSpPr/>
      </dsp:nvSpPr>
      <dsp:spPr>
        <a:xfrm>
          <a:off x="8010134" y="0"/>
          <a:ext cx="3707971" cy="158906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265" tIns="165100" rIns="366265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8010134" y="0"/>
        <a:ext cx="3707971" cy="15890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6BD4-857F-4C66-97FA-B1E1C180A950}">
      <dsp:nvSpPr>
        <dsp:cNvPr id="0" name=""/>
        <dsp:cNvSpPr/>
      </dsp:nvSpPr>
      <dsp:spPr>
        <a:xfrm>
          <a:off x="0" y="0"/>
          <a:ext cx="3766377" cy="3972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34" tIns="0" rIns="372034" bIns="33020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1" kern="1200" dirty="0">
              <a:solidFill>
                <a:srgbClr val="FFFF00"/>
              </a:solidFill>
            </a:rPr>
            <a:t>Lack of consistency</a:t>
          </a:r>
        </a:p>
      </dsp:txBody>
      <dsp:txXfrm>
        <a:off x="0" y="1589063"/>
        <a:ext cx="3766377" cy="2383594"/>
      </dsp:txXfrm>
    </dsp:sp>
    <dsp:sp modelId="{BBA91679-4684-4A04-8AEB-03038C78A75C}">
      <dsp:nvSpPr>
        <dsp:cNvPr id="0" name=""/>
        <dsp:cNvSpPr/>
      </dsp:nvSpPr>
      <dsp:spPr>
        <a:xfrm>
          <a:off x="590" y="0"/>
          <a:ext cx="3766377" cy="158906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34" tIns="165100" rIns="37203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590" y="0"/>
        <a:ext cx="3766377" cy="1589063"/>
      </dsp:txXfrm>
    </dsp:sp>
    <dsp:sp modelId="{00AE7F27-0E5D-4AFB-ACD6-B5A19E79EA42}">
      <dsp:nvSpPr>
        <dsp:cNvPr id="0" name=""/>
        <dsp:cNvSpPr/>
      </dsp:nvSpPr>
      <dsp:spPr>
        <a:xfrm>
          <a:off x="4068278" y="0"/>
          <a:ext cx="3766377" cy="39726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34" tIns="0" rIns="372034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b="1" kern="1200" dirty="0">
              <a:solidFill>
                <a:schemeClr val="bg2">
                  <a:lumMod val="10000"/>
                </a:schemeClr>
              </a:solidFill>
            </a:rPr>
            <a:t>Required Minutes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solidFill>
                <a:schemeClr val="bg2">
                  <a:lumMod val="10000"/>
                </a:schemeClr>
              </a:solidFill>
            </a:rPr>
            <a:t>Recess isn’t included</a:t>
          </a:r>
        </a:p>
      </dsp:txBody>
      <dsp:txXfrm>
        <a:off x="4068278" y="1589063"/>
        <a:ext cx="3766377" cy="2383594"/>
      </dsp:txXfrm>
    </dsp:sp>
    <dsp:sp modelId="{975C752B-C37A-4BA6-A3AE-2202A141404A}">
      <dsp:nvSpPr>
        <dsp:cNvPr id="0" name=""/>
        <dsp:cNvSpPr/>
      </dsp:nvSpPr>
      <dsp:spPr>
        <a:xfrm>
          <a:off x="4068278" y="0"/>
          <a:ext cx="3766377" cy="158906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34" tIns="165100" rIns="37203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4068278" y="0"/>
        <a:ext cx="3766377" cy="1589063"/>
      </dsp:txXfrm>
    </dsp:sp>
    <dsp:sp modelId="{CAD62F17-E99D-4FEF-B376-961CA4CB20EB}">
      <dsp:nvSpPr>
        <dsp:cNvPr id="0" name=""/>
        <dsp:cNvSpPr/>
      </dsp:nvSpPr>
      <dsp:spPr>
        <a:xfrm>
          <a:off x="8135965" y="0"/>
          <a:ext cx="3767055" cy="39726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34" tIns="0" rIns="372034" bIns="330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b="1" kern="1200" dirty="0"/>
            <a:t>Discipline issues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b="1" kern="1200" dirty="0"/>
            <a:t>(Trauma Induced)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2400" b="1" kern="1200" dirty="0"/>
        </a:p>
      </dsp:txBody>
      <dsp:txXfrm>
        <a:off x="8135965" y="1589063"/>
        <a:ext cx="3767055" cy="2383594"/>
      </dsp:txXfrm>
    </dsp:sp>
    <dsp:sp modelId="{E20811D6-E5D4-4C9E-AABF-9E0E1902CA2C}">
      <dsp:nvSpPr>
        <dsp:cNvPr id="0" name=""/>
        <dsp:cNvSpPr/>
      </dsp:nvSpPr>
      <dsp:spPr>
        <a:xfrm>
          <a:off x="8136304" y="0"/>
          <a:ext cx="3766377" cy="158906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34" tIns="165100" rIns="37203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8136304" y="0"/>
        <a:ext cx="3766377" cy="1589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0.3219</cdr:x>
      <cdr:y>0.10417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5C5C85-EF14-4D39-8FCC-1C5CBDD87DC2}"/>
            </a:ext>
          </a:extLst>
        </cdr:cNvPr>
        <cdr:cNvSpPr txBox="1"/>
      </cdr:nvSpPr>
      <cdr:spPr>
        <a:xfrm xmlns:a="http://schemas.openxmlformats.org/drawingml/2006/main">
          <a:off x="0" y="0"/>
          <a:ext cx="1609725" cy="285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B2343-6920-45CD-91ED-CF5C3CD493A7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C95A6-2892-41FF-AB06-A3F1C33D7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Character lessons include: </a:t>
            </a:r>
            <a:r>
              <a:rPr lang="en-US" sz="1200" b="1" dirty="0">
                <a:solidFill>
                  <a:srgbClr val="92D050"/>
                </a:solidFill>
              </a:rPr>
              <a:t>TRUST, RESEPCT,HONESTY, EMPATHY, CONFIDENCE, SELF-ESTEEM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5613A-4516-4E15-A5F6-FEC44C8BAF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139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 Bath’s research around what is required for heling children heal from trauma</a:t>
            </a:r>
          </a:p>
          <a:p>
            <a:endParaRPr lang="en-US" dirty="0"/>
          </a:p>
          <a:p>
            <a:r>
              <a:rPr lang="en-US" dirty="0"/>
              <a:t>Connection is in the center because you cannot feel safe or self-regulate when attachment is has broken down</a:t>
            </a:r>
          </a:p>
          <a:p>
            <a:endParaRPr lang="en-US" dirty="0"/>
          </a:p>
          <a:p>
            <a:r>
              <a:rPr lang="en-US" dirty="0"/>
              <a:t>Felt Safety- knowing you're safe for yourself and within yourself both psychologically and physically </a:t>
            </a:r>
          </a:p>
          <a:p>
            <a:endParaRPr lang="en-US" dirty="0"/>
          </a:p>
          <a:p>
            <a:r>
              <a:rPr lang="en-US" dirty="0"/>
              <a:t>Self- Regulation- the ability to calm myself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3F8B5-A2C9-4944-9321-A7E1A8957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485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43E1E-8440-9541-83EE-FCE9561ACF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give input.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9D5FF-B86D-49B0-AF9E-A6ED973D4A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38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live, now one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twitter, promote book?, newsletter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new materials we have out will be on the website, include book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5613A-4516-4E15-A5F6-FEC44C8BAF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056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03ACD-FDB4-4001-8129-C24DFA3689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654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DO:</a:t>
            </a:r>
          </a:p>
          <a:p>
            <a:pPr marL="171450" indent="-171450">
              <a:buFont typeface="Arial" charset="0"/>
              <a:buChar char="•"/>
            </a:pPr>
            <a:r>
              <a:rPr lang="en-US" i="1" dirty="0"/>
              <a:t>[Discuss each of the pictures shown.]</a:t>
            </a:r>
          </a:p>
          <a:p>
            <a:pPr marL="171450" indent="-171450">
              <a:buFont typeface="Arial" charset="0"/>
              <a:buChar char="•"/>
            </a:pPr>
            <a:r>
              <a:rPr lang="en-US" i="1" dirty="0"/>
              <a:t>[Relate a story.]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  <a:p>
            <a:r>
              <a:rPr lang="en-US" b="1" u="sng" dirty="0"/>
              <a:t>SAY: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Here we see unstructured play in natural environments. These pictures are from different places.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On the far right, you see a picture of Finland. Notice its different kind of landscape.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/>
              <a:t>Can you see kids playing here?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In the center, you see a LiiNK school.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/>
              <a:t>How many kids do you see in the tree?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/>
              <a:t>How many times do we see this today?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/>
              <a:t>How uncomfortable are you seeing this?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/>
              <a:t>How do you feel about kids climbing up there?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/>
              <a:t>Remember with LiiNK, safety is first! We will talk about that later. But this tree is older so it has a sturdy trunk, and the kids aren’t that high up in it. Also, landing surface is very important.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On the left, you’ve got two more pictures of unstructured play in LiiNK schools.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Tell a story about a time children were being creative in an unstructured environment.</a:t>
            </a:r>
          </a:p>
          <a:p>
            <a:endParaRPr lang="en-US" dirty="0"/>
          </a:p>
          <a:p>
            <a:r>
              <a:rPr lang="en-US" b="1" u="sng" dirty="0"/>
              <a:t>BACKGROUND INFO: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Story example:</a:t>
            </a:r>
            <a:endParaRPr lang="en-US" dirty="0"/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You’ll learn that with LiiNK, no balls</a:t>
            </a:r>
            <a:r>
              <a:rPr lang="en-US" dirty="0"/>
              <a:t> are allowed on the playground. This encourages children to be creative without playing sports. Sometimes they are uncomfortable at first, but you’ll notice they start to play their own games. A favorite story of mine is watching the children act like puppies, with one mama puppy, crawling around in the grass on all fours and barking. This is their time.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C8A32-58A4-438A-9E26-ABED0BBCFA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32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11CD1-2080-E542-A444-FE9F7ED0C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55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11CD1-2080-E542-A444-FE9F7ED0C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64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11CD1-2080-E542-A444-FE9F7ED0C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411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*P = 0.05, **P &lt; 0.01, ***P&lt; 0.001</a:t>
            </a:r>
          </a:p>
          <a:p>
            <a:endParaRPr lang="en-US" dirty="0"/>
          </a:p>
          <a:p>
            <a:r>
              <a:rPr lang="en-US" dirty="0"/>
              <a:t>Non: P= 0.3594</a:t>
            </a:r>
          </a:p>
          <a:p>
            <a:r>
              <a:rPr lang="en-US" dirty="0"/>
              <a:t>Uni: P= 0.0069</a:t>
            </a:r>
          </a:p>
          <a:p>
            <a:r>
              <a:rPr lang="en-US" dirty="0"/>
              <a:t>Bi: P= 0.0047</a:t>
            </a:r>
          </a:p>
          <a:p>
            <a:r>
              <a:rPr lang="en-US" dirty="0"/>
              <a:t>Contra: P= 0.00009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11CD1-2080-E542-A444-FE9F7ED0C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260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K: P= 0.000001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: P= 0.6727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P= .0002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11CD1-2080-E542-A444-FE9F7ED0C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149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Kinder: P= .0011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: P= .00002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: P= .000001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11CD1-2080-E542-A444-FE9F7ED0C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8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91F2-23A3-49F1-8825-B31F9A8A3EA8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9146-B0C9-4F9B-905A-A9A9C67D8BD6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41ED-1F67-46D9-98E8-3EBC98C4AF0C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4662-5E6E-42ED-B72C-9BC248F903BD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10/7/2022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IPA USA Conference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21664" y="2039112"/>
            <a:ext cx="4876800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039112"/>
            <a:ext cx="4876800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17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7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A42707-31EC-47D2-BF59-9E7E21EE2482}" type="datetime1">
              <a:rPr lang="en-US" noProof="0" smtClean="0"/>
              <a:t>10/7/2022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IPA USA Conference 2022</a:t>
            </a:r>
            <a:endParaRPr lang="en-US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7" cy="882524"/>
          </a:xfrm>
        </p:spPr>
        <p:txBody>
          <a:bodyPr>
            <a:normAutofit/>
          </a:bodyPr>
          <a:lstStyle>
            <a:lvl1pPr marL="0" indent="0" algn="l">
              <a:buNone/>
              <a:defRPr sz="1725">
                <a:solidFill>
                  <a:schemeClr val="bg2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3" cy="1849304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5805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5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8BCFF74-8160-42D7-AC7B-E72F3619EC97}" type="datetime1">
              <a:rPr lang="en-US" noProof="0" smtClean="0"/>
              <a:t>10/7/2022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IPA USA Conference 2022</a:t>
            </a:r>
            <a:endParaRPr lang="en-US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5" cy="857098"/>
          </a:xfrm>
        </p:spPr>
        <p:txBody>
          <a:bodyPr>
            <a:normAutofit/>
          </a:bodyPr>
          <a:lstStyle>
            <a:lvl1pPr marL="0" indent="0" algn="l">
              <a:buNone/>
              <a:defRPr sz="1725">
                <a:solidFill>
                  <a:schemeClr val="bg2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7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100271"/>
            <a:ext cx="5288963" cy="2588637"/>
          </a:xfrm>
        </p:spPr>
        <p:txBody>
          <a:bodyPr lIns="0"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55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E4EF-358B-9D4C-A644-CD0D797C6D77}" type="datetime1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Play Coalition, The Nature of Play Conference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399B-3D49-3A40-AF6A-2C8F6768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33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406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5" y="134471"/>
            <a:ext cx="10075084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587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2" y="1129553"/>
            <a:ext cx="10078613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8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90F34-1D9D-401B-8CCE-4481F9888D9C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76C6-D151-413C-AE56-BA0A6B3030EE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F4BC-6C40-4066-BFBC-EAB3405E41FB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C36F-08C1-4538-B8CD-840D0183890A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96B4-12FF-4231-ADD1-8F3394AE345C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23913-9AD6-40EF-8D8F-ACD1C62465BF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B1E9-5DB2-41FE-8B93-9AF8367229BB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86831F5-A496-4519-B9E1-637A91D1AF0A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D06C6E9-E974-4436-B026-AB69AC5D8A89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://www.liinkproject.tcu.edu/" TargetMode="External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hyperlink" Target="http://www.facebook.com/theliinkproject" TargetMode="External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FBEE-A62A-4CDB-A1EE-5450C157A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88" y="122417"/>
            <a:ext cx="12108024" cy="1645920"/>
          </a:xfrm>
        </p:spPr>
        <p:txBody>
          <a:bodyPr>
            <a:normAutofit/>
          </a:bodyPr>
          <a:lstStyle/>
          <a:p>
            <a:r>
              <a:rPr lang="en-US" dirty="0"/>
              <a:t>Unstructured, Outdoor Play in Schools – Working Smarter Together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DA328C-12BC-4C00-AC38-D0B2E9E59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3595304"/>
            <a:ext cx="6801612" cy="2358456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Dr. Deborah J Rhea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Professor, Kinesiology</a:t>
            </a:r>
          </a:p>
          <a:p>
            <a:r>
              <a:rPr lang="en-US" sz="2400" b="1" dirty="0" err="1">
                <a:solidFill>
                  <a:srgbClr val="FFFF00"/>
                </a:solidFill>
              </a:rPr>
              <a:t>LiiNK</a:t>
            </a:r>
            <a:r>
              <a:rPr lang="en-US" sz="2400" b="1" dirty="0">
                <a:solidFill>
                  <a:srgbClr val="FFFF00"/>
                </a:solidFill>
              </a:rPr>
              <a:t> Center for Healthy Play – Director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Texas Christian University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Founding Member – Global Recess Alliance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5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520" y="2352873"/>
            <a:ext cx="7929476" cy="3657599"/>
          </a:xfrm>
        </p:spPr>
        <p:txBody>
          <a:bodyPr>
            <a:normAutofit fontScale="77500" lnSpcReduction="20000"/>
          </a:bodyPr>
          <a:lstStyle/>
          <a:p>
            <a:pPr marL="400050" indent="-400050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400050" indent="-400050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400050" indent="-40005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	</a:t>
            </a:r>
            <a:r>
              <a:rPr lang="en-US" sz="3200" b="1" i="1" dirty="0">
                <a:solidFill>
                  <a:schemeClr val="bg1"/>
                </a:solidFill>
              </a:rPr>
              <a:t>Our mission is to bridge the gap between academics and social, emotional, and healthy well-being. </a:t>
            </a:r>
          </a:p>
          <a:p>
            <a:pPr marL="400050" indent="-400050" algn="ctr">
              <a:buNone/>
            </a:pPr>
            <a:endParaRPr lang="en-US" sz="3200" b="1" i="1" dirty="0">
              <a:solidFill>
                <a:schemeClr val="bg1"/>
              </a:solidFill>
            </a:endParaRPr>
          </a:p>
          <a:p>
            <a:pPr marL="519113" indent="0">
              <a:buNone/>
            </a:pPr>
            <a:r>
              <a:rPr lang="en-US" sz="3200" b="1" i="1" dirty="0">
                <a:solidFill>
                  <a:schemeClr val="bg1"/>
                </a:solidFill>
              </a:rPr>
              <a:t>We develop the whole child through 60 minutes of recess and 15-minute character development lessons daily</a:t>
            </a:r>
            <a:br>
              <a:rPr lang="en-US" sz="3200" b="1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Shot 2014-11-13 at 10.01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1" y="430307"/>
            <a:ext cx="6096000" cy="231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92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C59D-6B76-4D53-9888-A7743AB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826" y="143811"/>
            <a:ext cx="7729728" cy="58355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LiiNK</a:t>
            </a:r>
            <a:r>
              <a:rPr lang="en-US" b="1" dirty="0"/>
              <a:t>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1C59E-F960-48C2-BC68-7C2B09E6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90F34-1D9D-401B-8CCE-4481F9888D9C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479D7-8927-474F-81D1-EF9D2EA5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6AEF1-45C4-4815-AF18-942103C1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5260C2-EEDE-4F24-94FC-A99FF378D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2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230390" y="2139671"/>
            <a:ext cx="5717457" cy="42062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LiiNK</a:t>
            </a:r>
            <a:r>
              <a:rPr lang="en-US" sz="2400" b="1" dirty="0">
                <a:solidFill>
                  <a:schemeClr val="bg1"/>
                </a:solidFill>
              </a:rPr>
              <a:t> schools:</a:t>
            </a:r>
          </a:p>
          <a:p>
            <a:pPr lvl="1"/>
            <a:r>
              <a:rPr lang="en-US" sz="2200" b="1" dirty="0">
                <a:solidFill>
                  <a:schemeClr val="bg1"/>
                </a:solidFill>
              </a:rPr>
              <a:t>60 minutes of outdoor,  unstructured play daily</a:t>
            </a:r>
          </a:p>
          <a:p>
            <a:pPr lvl="1"/>
            <a:r>
              <a:rPr lang="en-US" sz="2200" b="1" dirty="0">
                <a:solidFill>
                  <a:schemeClr val="bg1"/>
                </a:solidFill>
              </a:rPr>
              <a:t>Not removed for punishment or tutoring</a:t>
            </a:r>
            <a:endParaRPr lang="en-US" sz="21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Control Schools:</a:t>
            </a:r>
          </a:p>
          <a:p>
            <a:pPr lvl="1"/>
            <a:r>
              <a:rPr lang="en-US" sz="2200" b="1" dirty="0">
                <a:solidFill>
                  <a:schemeClr val="bg1"/>
                </a:solidFill>
              </a:rPr>
              <a:t>15-30 minute recesses daily</a:t>
            </a:r>
          </a:p>
          <a:p>
            <a:pPr lvl="1"/>
            <a:r>
              <a:rPr lang="en-US" sz="2200" b="1" dirty="0">
                <a:solidFill>
                  <a:schemeClr val="bg1"/>
                </a:solidFill>
              </a:rPr>
              <a:t>Less recess due to weather (</a:t>
            </a:r>
            <a:r>
              <a:rPr lang="en-US" sz="2200" b="1" dirty="0" err="1">
                <a:solidFill>
                  <a:schemeClr val="bg1"/>
                </a:solidFill>
              </a:rPr>
              <a:t>LiiNK</a:t>
            </a:r>
            <a:r>
              <a:rPr lang="en-US" sz="2200" b="1" dirty="0">
                <a:solidFill>
                  <a:schemeClr val="bg1"/>
                </a:solidFill>
              </a:rPr>
              <a:t> 13 TO 103) and tutoring/discipline issues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44" y="801883"/>
            <a:ext cx="2918692" cy="509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91" y="531194"/>
            <a:ext cx="2102300" cy="1051150"/>
          </a:xfrm>
          <a:prstGeom prst="rect">
            <a:avLst/>
          </a:prstGeom>
        </p:spPr>
      </p:pic>
      <p:pic>
        <p:nvPicPr>
          <p:cNvPr id="2" name="Picture 3" descr="A picture containing sky, ground, outdoor, outdoor object&#10;&#10;Description automatically generated">
            <a:extLst>
              <a:ext uri="{FF2B5EF4-FFF2-40B4-BE49-F238E27FC236}">
                <a16:creationId xmlns:a16="http://schemas.microsoft.com/office/drawing/2014/main" id="{92129E79-4731-4E4D-9E10-5245ABAB0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06" y="1311655"/>
            <a:ext cx="4979232" cy="44406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6FF63-508F-F94B-BC06-8FB1DB07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34500" y="6345912"/>
            <a:ext cx="2613348" cy="332702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 Play Coalition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403038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616" y="126629"/>
            <a:ext cx="9443306" cy="1188720"/>
          </a:xfrm>
        </p:spPr>
        <p:txBody>
          <a:bodyPr anchor="t">
            <a:normAutofit fontScale="90000"/>
          </a:bodyPr>
          <a:lstStyle/>
          <a:p>
            <a:r>
              <a:rPr lang="en-US" sz="4000" b="1" dirty="0">
                <a:solidFill>
                  <a:srgbClr val="7030A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Properties of Child’s play</a:t>
            </a:r>
            <a:br>
              <a:rPr lang="en-US" sz="4000" b="1" dirty="0">
                <a:solidFill>
                  <a:srgbClr val="7030A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br>
              <a:rPr lang="en-US" sz="4000" dirty="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</a:br>
            <a:endParaRPr lang="en-US" sz="4000" b="1" dirty="0">
              <a:solidFill>
                <a:srgbClr val="7030A0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79" y="2146324"/>
            <a:ext cx="3836874" cy="3862308"/>
          </a:xfrm>
        </p:spPr>
        <p:txBody>
          <a:bodyPr anchor="t">
            <a:normAutofit fontScale="55000" lnSpcReduction="20000"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FFFF00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  <a:t>Purposeful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FFFF00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  <a:t>Self-directed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FFFF00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  <a:t>Voluntary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FFFF00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  <a:t>Inherent attraction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FFFF00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  <a:t>Freedom from time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FFFF00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  <a:t>Diminished consciousness</a:t>
            </a:r>
            <a:br>
              <a:rPr lang="en-US" sz="3800" b="1" dirty="0">
                <a:solidFill>
                  <a:srgbClr val="FFFF00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</a:br>
            <a:r>
              <a:rPr lang="en-US" sz="3800" b="1" dirty="0">
                <a:solidFill>
                  <a:srgbClr val="FFFF00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  <a:t> of self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FFFF00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  <a:t>Improvisational potential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FFFF00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  <a:t>Continuation desire</a:t>
            </a:r>
          </a:p>
          <a:p>
            <a:pPr marL="0" indent="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endParaRPr lang="en-US" sz="3200" dirty="0">
              <a:solidFill>
                <a:schemeClr val="tx1"/>
              </a:solidFill>
              <a:latin typeface="Georgia" pitchFamily="18" charset="0"/>
              <a:ea typeface="MS PGothic" pitchFamily="34" charset="-128"/>
              <a:cs typeface="MS PGothic" panose="020B0600070205080204" pitchFamily="34" charset="-128"/>
            </a:endParaRPr>
          </a:p>
          <a:p>
            <a:pPr marL="228600" lvl="1" indent="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900" dirty="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MS PGothic" panose="020B0600070205080204" pitchFamily="34" charset="-128"/>
              </a:rPr>
              <a:t>     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ABAE4-9720-436B-88DB-222352DCE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067EA-F812-479C-A41C-6B888A398CB1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D10D6-8E97-4C50-8C72-7FE64DD07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0E0AFC-26F3-4B46-942B-600EB3F5C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37" y="1452733"/>
            <a:ext cx="3096645" cy="2322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F58CF-4237-4856-AE10-2BC14B65C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13" y="1480212"/>
            <a:ext cx="3251839" cy="2332592"/>
          </a:xfrm>
          <a:prstGeom prst="rect">
            <a:avLst/>
          </a:prstGeom>
        </p:spPr>
      </p:pic>
      <p:pic>
        <p:nvPicPr>
          <p:cNvPr id="9" name="Picture 2" descr="http://3.bp.blogspot.com/-dBX7jayuC-I/UKN6coMEUdI/AAAAAAAAAmE/li5szcn0fxU/s400/NorthPlayground.jpg">
            <a:extLst>
              <a:ext uri="{FF2B5EF4-FFF2-40B4-BE49-F238E27FC236}">
                <a16:creationId xmlns:a16="http://schemas.microsoft.com/office/drawing/2014/main" id="{4789C098-A4C1-4A38-9FBF-A8B68EF4C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33" y="3946122"/>
            <a:ext cx="3217286" cy="248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1C88917-C195-41E4-95A1-2CAEE453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alpha val="70000"/>
                  </a:schemeClr>
                </a:solidFill>
              </a:rPr>
              <a:t>IPA USA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2266888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031" y="480305"/>
            <a:ext cx="5261045" cy="1188720"/>
          </a:xfrm>
          <a:ln cmpd="sng"/>
        </p:spPr>
        <p:txBody>
          <a:bodyPr anchor="t">
            <a:normAutofit fontScale="90000"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LiiNK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break in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3DC68-9D1C-4CF1-89BE-5DC30C6A7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392" y="2330246"/>
            <a:ext cx="6125498" cy="3409782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Timer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Unplugged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Outdoors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Bathroom on the way out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15 minutes each time – starts at the exit door; ends on the playground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Reminders of what to do when re-entering classroom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C87D0A-A3C5-4E47-B44E-EEA11907B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26" y="1433051"/>
            <a:ext cx="4572000" cy="30480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828F30D-D1DF-414B-B048-E2076EE7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9D3EB-72CD-4B36-A981-ED9654E107A0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E041F6-E995-4D84-8BA1-1F74E449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30D5A-D567-44FE-A6D7-70F2989B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77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75280" y="125506"/>
            <a:ext cx="8041440" cy="673249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1" dirty="0"/>
              <a:t>Sample Schedule </a:t>
            </a:r>
            <a:br>
              <a:rPr lang="en-US" b="1" dirty="0"/>
            </a:br>
            <a:r>
              <a:rPr lang="en-US" b="1" dirty="0"/>
              <a:t>Professional Development</a:t>
            </a:r>
            <a:br>
              <a:rPr lang="en-US" b="1" dirty="0"/>
            </a:br>
            <a:br>
              <a:rPr lang="en-US" b="1" dirty="0"/>
            </a:br>
            <a:r>
              <a:rPr lang="en-US" sz="3200" b="1" dirty="0"/>
              <a:t>9:00-9:45</a:t>
            </a:r>
            <a:br>
              <a:rPr lang="en-US" sz="3200" b="1" dirty="0"/>
            </a:br>
            <a:r>
              <a:rPr lang="en-US" sz="3200" b="1" dirty="0"/>
              <a:t>Break</a:t>
            </a:r>
            <a:br>
              <a:rPr lang="en-US" sz="3200" b="1" dirty="0"/>
            </a:br>
            <a:r>
              <a:rPr lang="en-US" sz="3200" b="1" dirty="0"/>
              <a:t>10:00-10:45</a:t>
            </a:r>
            <a:br>
              <a:rPr lang="en-US" sz="3200" b="1" dirty="0"/>
            </a:br>
            <a:r>
              <a:rPr lang="en-US" sz="3200" b="1" dirty="0"/>
              <a:t>Break</a:t>
            </a:r>
            <a:br>
              <a:rPr lang="en-US" sz="3200" b="1" dirty="0"/>
            </a:br>
            <a:r>
              <a:rPr lang="en-US" sz="3200" b="1" dirty="0"/>
              <a:t>11:00-11:45</a:t>
            </a:r>
            <a:br>
              <a:rPr lang="en-US" sz="3200" b="1" dirty="0"/>
            </a:br>
            <a:r>
              <a:rPr lang="en-US" sz="3200" b="1" dirty="0"/>
              <a:t>Lunch</a:t>
            </a:r>
            <a:br>
              <a:rPr lang="en-US" sz="3200" b="1" dirty="0"/>
            </a:br>
            <a:r>
              <a:rPr lang="en-US" sz="3200" b="1" dirty="0"/>
              <a:t>12:45-1:30</a:t>
            </a:r>
            <a:br>
              <a:rPr lang="en-US" sz="3200" b="1" dirty="0"/>
            </a:br>
            <a:r>
              <a:rPr lang="en-US" sz="3200" b="1" dirty="0"/>
              <a:t>Break</a:t>
            </a:r>
            <a:br>
              <a:rPr lang="en-US" sz="3200" b="1" dirty="0"/>
            </a:br>
            <a:r>
              <a:rPr lang="en-US" sz="3200" b="1" dirty="0"/>
              <a:t>1:45-2:30</a:t>
            </a:r>
            <a:br>
              <a:rPr lang="en-US" sz="3200" b="1" dirty="0"/>
            </a:br>
            <a:r>
              <a:rPr lang="en-US" sz="3200" b="1" dirty="0"/>
              <a:t>Break</a:t>
            </a:r>
            <a:br>
              <a:rPr lang="en-US" sz="3200" b="1" dirty="0"/>
            </a:br>
            <a:r>
              <a:rPr lang="en-US" sz="3200" b="1" dirty="0"/>
              <a:t>2:45-3:30</a:t>
            </a:r>
            <a:br>
              <a:rPr lang="en-US" sz="3200" b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E6ADC-B85E-402E-9C0C-AE1EB3362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31EF-326C-4587-9557-D3B14B0E0F6D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474A0-76C6-4A1B-A7DB-B713FA64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2D5F9-9DA3-4182-96F3-0FBBC6E9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69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75280" y="340659"/>
            <a:ext cx="8041440" cy="6176682"/>
          </a:xfrm>
        </p:spPr>
        <p:txBody>
          <a:bodyPr anchor="t"/>
          <a:lstStyle/>
          <a:p>
            <a:pPr algn="ctr"/>
            <a:r>
              <a:rPr lang="en-US" b="1" dirty="0"/>
              <a:t>Synchronize your phones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9:45</a:t>
            </a:r>
            <a:br>
              <a:rPr lang="en-US" b="1" dirty="0"/>
            </a:br>
            <a:r>
              <a:rPr lang="en-US" b="1" dirty="0"/>
              <a:t>10:45</a:t>
            </a:r>
            <a:br>
              <a:rPr lang="en-US" b="1" dirty="0"/>
            </a:br>
            <a:r>
              <a:rPr lang="en-US" b="1" dirty="0"/>
              <a:t>1:30</a:t>
            </a:r>
            <a:br>
              <a:rPr lang="en-US" b="1" dirty="0"/>
            </a:br>
            <a:r>
              <a:rPr lang="en-US" b="1" dirty="0"/>
              <a:t>2:30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34BA3E-CA17-4D92-8CDE-AB72292C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7B492-791A-4977-A5F9-D66510E25EB2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5998E2-023B-4D1F-BCD5-5E0717AF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410C6-D2DF-45ED-99EE-8B77C840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334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73812"/>
            <a:ext cx="7729728" cy="1188720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Off-Task Behaviors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2014-present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78560" y="2214880"/>
            <a:ext cx="9865360" cy="352514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Off-task behaviors significantly decreased in intervention schools compared to control schools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No gender or grade level differences among intervention students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Creativity is improved through multiple recesses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Bullying decreases on the playground at intervention schools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Socialization significantly improved between students at intervention schools</a:t>
            </a:r>
          </a:p>
        </p:txBody>
      </p:sp>
    </p:spTree>
    <p:extLst>
      <p:ext uri="{BB962C8B-B14F-4D97-AF65-F5344CB8AC3E}">
        <p14:creationId xmlns:p14="http://schemas.microsoft.com/office/powerpoint/2010/main" val="879225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73914"/>
            <a:ext cx="7729728" cy="118872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Attentional Focus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31136" y="1838961"/>
            <a:ext cx="7729728" cy="467359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Ability to attend in class significantly improved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Transition from recess to classroom creates better focus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Grade level does not predict attentional focus when multiple recesses are scheduled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Important content can be taught in the morning or afternoon</a:t>
            </a:r>
          </a:p>
        </p:txBody>
      </p:sp>
    </p:spTree>
    <p:extLst>
      <p:ext uri="{BB962C8B-B14F-4D97-AF65-F5344CB8AC3E}">
        <p14:creationId xmlns:p14="http://schemas.microsoft.com/office/powerpoint/2010/main" val="2659630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55" y="174634"/>
            <a:ext cx="11035145" cy="1188720"/>
          </a:xfrm>
        </p:spPr>
        <p:txBody>
          <a:bodyPr>
            <a:normAutofit/>
          </a:bodyPr>
          <a:lstStyle/>
          <a:p>
            <a:r>
              <a:rPr lang="en-US" b="1" dirty="0"/>
              <a:t>Body Fat % Change in one year – </a:t>
            </a:r>
            <a:br>
              <a:rPr lang="en-US" b="1" dirty="0"/>
            </a:br>
            <a:r>
              <a:rPr lang="en-US" b="1" dirty="0"/>
              <a:t>60 minutes of recess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311D85-2FAF-4720-ACCD-F238C8F7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F527-8AC9-45B3-884B-CC626861AF1D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AD6331-331E-408D-9450-A94BBBC65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811" y="6423660"/>
            <a:ext cx="5901189" cy="320040"/>
          </a:xfrm>
        </p:spPr>
        <p:txBody>
          <a:bodyPr/>
          <a:lstStyle/>
          <a:p>
            <a:r>
              <a:rPr lang="en-US" dirty="0"/>
              <a:t>IPA USA Conference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9C438-FB8E-4F9A-927F-029AEFA5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2337710"/>
              </p:ext>
            </p:extLst>
          </p:nvPr>
        </p:nvGraphicFramePr>
        <p:xfrm>
          <a:off x="7550727" y="1692187"/>
          <a:ext cx="4391839" cy="2309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16EDB86-D051-4AB7-8742-973CF5433A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030562"/>
              </p:ext>
            </p:extLst>
          </p:nvPr>
        </p:nvGraphicFramePr>
        <p:xfrm>
          <a:off x="7542769" y="4246912"/>
          <a:ext cx="4399797" cy="2309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74F2453-5459-4369-962B-48B4D226B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0555" y="1946703"/>
            <a:ext cx="6163684" cy="4109639"/>
          </a:xfrm>
        </p:spPr>
      </p:pic>
    </p:spTree>
    <p:extLst>
      <p:ext uri="{BB962C8B-B14F-4D97-AF65-F5344CB8AC3E}">
        <p14:creationId xmlns:p14="http://schemas.microsoft.com/office/powerpoint/2010/main" val="353174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120" y="169191"/>
            <a:ext cx="9905998" cy="866508"/>
          </a:xfrm>
        </p:spPr>
        <p:txBody>
          <a:bodyPr anchor="t">
            <a:normAutofit fontScale="90000"/>
          </a:bodyPr>
          <a:lstStyle/>
          <a:p>
            <a:pPr marL="0" indent="0"/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Children learn how to learn through play</a:t>
            </a:r>
            <a:b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b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endParaRPr lang="en-US" sz="2400" b="1" dirty="0"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68" y="1645920"/>
            <a:ext cx="5377112" cy="417914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91" y="1968760"/>
            <a:ext cx="4516307" cy="3220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964" y="3478129"/>
            <a:ext cx="91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95570" y="336616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7065A48-DD6A-4F4F-BA8A-D7B005AA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14E8-E6C5-4540-A4AC-F604BF33AAAF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88BF1-2F3B-4A87-827F-3254D43F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alpha val="70000"/>
                  </a:schemeClr>
                </a:solidFill>
              </a:rPr>
              <a:t>IPA USA Conference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8B28A-A5CE-4733-AE46-C2929068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872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002" y="199792"/>
            <a:ext cx="7429499" cy="1428750"/>
          </a:xfrm>
        </p:spPr>
        <p:txBody>
          <a:bodyPr anchor="t"/>
          <a:lstStyle/>
          <a:p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Positive Emotions – Not Positive Emotions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33" y="1893808"/>
            <a:ext cx="9327734" cy="47644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E6633-5ADF-4287-A50C-878B59E8E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CD95-0378-438E-9E94-6ECBC4F92DA6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484B8-9C84-457C-B3CB-803C2214D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15106-1533-47B3-93B1-6F98A600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814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69526" y="1916938"/>
            <a:ext cx="6109609" cy="4069202"/>
            <a:chOff x="22088475" y="13808075"/>
            <a:chExt cx="10379189" cy="6444591"/>
          </a:xfrm>
        </p:grpSpPr>
        <p:pic>
          <p:nvPicPr>
            <p:cNvPr id="3" name="Graphic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2" r="16331"/>
            <a:stretch>
              <a:fillRect/>
            </a:stretch>
          </p:blipFill>
          <p:spPr bwMode="auto">
            <a:xfrm>
              <a:off x="22088475" y="13808075"/>
              <a:ext cx="10360025" cy="644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47"/>
            <p:cNvSpPr txBox="1">
              <a:spLocks noChangeArrowheads="1"/>
            </p:cNvSpPr>
            <p:nvPr/>
          </p:nvSpPr>
          <p:spPr bwMode="auto">
            <a:xfrm>
              <a:off x="22177375" y="13868400"/>
              <a:ext cx="1508125" cy="244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14285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75" b="1" i="1">
                  <a:solidFill>
                    <a:srgbClr val="000000"/>
                  </a:solidFill>
                  <a:latin typeface="Lucida Bright" panose="02040602050505020304" pitchFamily="18" charset="0"/>
                  <a:ea typeface="ＭＳ Ｐゴシック" panose="020B0600070205080204" pitchFamily="34" charset="-128"/>
                </a:rPr>
                <a:t>Figure 1</a:t>
              </a:r>
            </a:p>
          </p:txBody>
        </p:sp>
        <p:sp>
          <p:nvSpPr>
            <p:cNvPr id="5" name="Rectangle 58"/>
            <p:cNvSpPr>
              <a:spLocks noChangeArrowheads="1"/>
            </p:cNvSpPr>
            <p:nvPr/>
          </p:nvSpPr>
          <p:spPr bwMode="auto">
            <a:xfrm>
              <a:off x="22106053" y="13817599"/>
              <a:ext cx="10361611" cy="643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3135313">
                <a:defRPr sz="8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defTabSz="3135313">
                <a:defRPr sz="8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defTabSz="3135313">
                <a:defRPr sz="8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defTabSz="3135313">
                <a:defRPr sz="8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defTabSz="3135313">
                <a:defRPr sz="8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3014663" indent="-425450" defTabSz="313531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3471863" indent="-425450" defTabSz="313531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929063" indent="-425450" defTabSz="313531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4386263" indent="-425450" defTabSz="313531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89815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968">
                <a:solidFill>
                  <a:srgbClr val="000000"/>
                </a:solidFill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08246" y="221310"/>
            <a:ext cx="8556866" cy="1111021"/>
          </a:xfrm>
        </p:spPr>
        <p:txBody>
          <a:bodyPr anchor="t">
            <a:normAutofit fontScale="90000"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Stress/Anxiety Cortisol Levels During COVID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Aug-Nov 2021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01423" y="1976360"/>
            <a:ext cx="3224283" cy="395035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N=64 (C)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N=66 (I)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Cortisol Natl Avg :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9 </a:t>
            </a:r>
            <a:r>
              <a:rPr lang="en-US" sz="2000" b="1" dirty="0" err="1">
                <a:solidFill>
                  <a:srgbClr val="FFFF00"/>
                </a:solidFill>
              </a:rPr>
              <a:t>yrs</a:t>
            </a:r>
            <a:r>
              <a:rPr lang="en-US" sz="2000" b="1" dirty="0">
                <a:solidFill>
                  <a:srgbClr val="FFFF00"/>
                </a:solidFill>
              </a:rPr>
              <a:t>=6.7mg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10yrs=8.5mg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chemeClr val="bg1"/>
                </a:solidFill>
              </a:rPr>
              <a:t>LiiNK</a:t>
            </a:r>
            <a:r>
              <a:rPr lang="en-US" sz="2000" b="1" dirty="0">
                <a:solidFill>
                  <a:schemeClr val="bg1"/>
                </a:solidFill>
              </a:rPr>
              <a:t> Males  6.95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chemeClr val="bg1"/>
                </a:solidFill>
              </a:rPr>
              <a:t>LiiNK</a:t>
            </a:r>
            <a:r>
              <a:rPr lang="en-US" sz="2000" b="1" dirty="0">
                <a:solidFill>
                  <a:schemeClr val="bg1"/>
                </a:solidFill>
              </a:rPr>
              <a:t> Females  4.43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89E0FF"/>
                </a:solidFill>
              </a:rPr>
              <a:t>Control Males 15.91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89E0FF"/>
                </a:solidFill>
              </a:rPr>
              <a:t>Cotrol</a:t>
            </a:r>
            <a:r>
              <a:rPr lang="en-US" sz="2000" b="1" dirty="0">
                <a:solidFill>
                  <a:srgbClr val="89E0FF"/>
                </a:solidFill>
              </a:rPr>
              <a:t> Females 20.53</a:t>
            </a:r>
          </a:p>
          <a:p>
            <a:pPr marL="0" indent="0">
              <a:buNone/>
            </a:pPr>
            <a:endParaRPr lang="en-US" b="1" dirty="0">
              <a:solidFill>
                <a:srgbClr val="CC99FF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CC99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C99FF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4C5F6A6-A5DC-413B-99E0-ECAF134C5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9E2B2-B613-4918-9061-8E285988AE0E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AE409-86EC-47FE-A4BF-C9197418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641A6E-74A9-43A0-BA8C-2690C96A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681" y="6232581"/>
            <a:ext cx="5901189" cy="320040"/>
          </a:xfrm>
        </p:spPr>
        <p:txBody>
          <a:bodyPr/>
          <a:lstStyle/>
          <a:p>
            <a:r>
              <a:rPr lang="en-US" strike="sngStrike" dirty="0">
                <a:solidFill>
                  <a:schemeClr val="bg1">
                    <a:alpha val="70000"/>
                  </a:schemeClr>
                </a:solidFill>
              </a:rPr>
              <a:t>IPA USA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4264497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32496" y="124074"/>
            <a:ext cx="7646941" cy="1440846"/>
          </a:xfrm>
        </p:spPr>
        <p:txBody>
          <a:bodyPr anchor="t"/>
          <a:lstStyle/>
          <a:p>
            <a:r>
              <a:rPr lang="en-US" sz="2400" b="1" dirty="0">
                <a:solidFill>
                  <a:srgbClr val="7030A0"/>
                </a:solidFill>
              </a:rPr>
              <a:t>Stress/Anxiety Cortisol Levels After COVID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August-November 2021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49722" y="2225431"/>
            <a:ext cx="2732963" cy="36320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FFFF00"/>
                </a:solidFill>
              </a:rPr>
              <a:t>N=64 (C)</a:t>
            </a:r>
          </a:p>
          <a:p>
            <a:pPr marL="0" indent="0">
              <a:buNone/>
            </a:pPr>
            <a:r>
              <a:rPr lang="en-US" sz="1900" b="1" dirty="0">
                <a:solidFill>
                  <a:srgbClr val="FFFF00"/>
                </a:solidFill>
              </a:rPr>
              <a:t>   M=35</a:t>
            </a:r>
          </a:p>
          <a:p>
            <a:pPr marL="0" indent="0">
              <a:buNone/>
            </a:pPr>
            <a:r>
              <a:rPr lang="en-US" sz="1900" b="1" dirty="0">
                <a:solidFill>
                  <a:srgbClr val="FFFF00"/>
                </a:solidFill>
              </a:rPr>
              <a:t>    F=29</a:t>
            </a:r>
          </a:p>
          <a:p>
            <a:pPr marL="0" indent="0">
              <a:buNone/>
            </a:pPr>
            <a:r>
              <a:rPr lang="en-US" sz="1900" b="1" dirty="0">
                <a:solidFill>
                  <a:srgbClr val="FFFF00"/>
                </a:solidFill>
              </a:rPr>
              <a:t>N=66 (I)</a:t>
            </a:r>
          </a:p>
          <a:p>
            <a:pPr marL="0" indent="0">
              <a:buNone/>
            </a:pPr>
            <a:r>
              <a:rPr lang="en-US" sz="1900" b="1" dirty="0">
                <a:solidFill>
                  <a:srgbClr val="FFFF00"/>
                </a:solidFill>
              </a:rPr>
              <a:t>   M=31</a:t>
            </a:r>
          </a:p>
          <a:p>
            <a:pPr marL="0" indent="0">
              <a:buNone/>
            </a:pPr>
            <a:r>
              <a:rPr lang="en-US" sz="1900" b="1" dirty="0">
                <a:solidFill>
                  <a:srgbClr val="FFFF00"/>
                </a:solidFill>
              </a:rPr>
              <a:t>    F=35</a:t>
            </a:r>
          </a:p>
          <a:p>
            <a:pPr marL="0" indent="0">
              <a:buNone/>
            </a:pPr>
            <a:endParaRPr lang="en-US" sz="19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900" b="1" dirty="0">
                <a:solidFill>
                  <a:srgbClr val="FFFF00"/>
                </a:solidFill>
              </a:rPr>
              <a:t>Cortisol Natl </a:t>
            </a:r>
            <a:r>
              <a:rPr lang="en-US" sz="1900" b="1" dirty="0" err="1">
                <a:solidFill>
                  <a:srgbClr val="FFFF00"/>
                </a:solidFill>
              </a:rPr>
              <a:t>Avg</a:t>
            </a:r>
            <a:r>
              <a:rPr lang="en-US" sz="1900" b="1" dirty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900" b="1" dirty="0">
                <a:solidFill>
                  <a:srgbClr val="FFFF00"/>
                </a:solidFill>
              </a:rPr>
              <a:t>9 </a:t>
            </a:r>
            <a:r>
              <a:rPr lang="en-US" sz="1900" b="1" dirty="0" err="1">
                <a:solidFill>
                  <a:srgbClr val="FFFF00"/>
                </a:solidFill>
              </a:rPr>
              <a:t>yrs</a:t>
            </a:r>
            <a:r>
              <a:rPr lang="en-US" sz="1900" b="1" dirty="0">
                <a:solidFill>
                  <a:srgbClr val="FFFF00"/>
                </a:solidFill>
              </a:rPr>
              <a:t>=6.7mg</a:t>
            </a:r>
          </a:p>
          <a:p>
            <a:pPr marL="0" indent="0">
              <a:buNone/>
            </a:pPr>
            <a:r>
              <a:rPr lang="en-US" sz="1900" b="1" dirty="0">
                <a:solidFill>
                  <a:srgbClr val="FFFF00"/>
                </a:solidFill>
              </a:rPr>
              <a:t>10yrs=8.5mg</a:t>
            </a:r>
          </a:p>
          <a:p>
            <a:pPr marL="0" indent="0">
              <a:buNone/>
            </a:pPr>
            <a:endParaRPr lang="en-US" sz="1900" b="1" dirty="0">
              <a:solidFill>
                <a:srgbClr val="CC99FF"/>
              </a:solidFill>
            </a:endParaRPr>
          </a:p>
          <a:p>
            <a:pPr marL="0" indent="0">
              <a:buNone/>
            </a:pPr>
            <a:endParaRPr lang="en-US" sz="1900" b="1" dirty="0">
              <a:solidFill>
                <a:srgbClr val="CC99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C99FF"/>
              </a:solidFill>
            </a:endParaRPr>
          </a:p>
        </p:txBody>
      </p:sp>
      <p:pic>
        <p:nvPicPr>
          <p:cNvPr id="4" name="Graphic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r="14760" b="7941"/>
          <a:stretch>
            <a:fillRect/>
          </a:stretch>
        </p:blipFill>
        <p:spPr bwMode="auto">
          <a:xfrm>
            <a:off x="4297908" y="2133310"/>
            <a:ext cx="7263429" cy="439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9F6921-3CF4-4389-9DFB-BF8CE2FC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4D90-86C7-4641-B452-4107726C4BE4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42433-D8CB-46F9-B146-4247DC40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42D5B-EDD6-4E02-8F26-78B24A60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98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647" y="132125"/>
            <a:ext cx="9458632" cy="10555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7030A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Play Promotes Gross Motor Skills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3" y="4094391"/>
            <a:ext cx="3180497" cy="2631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448" y="1688541"/>
            <a:ext cx="2881745" cy="42920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07" y="1404376"/>
            <a:ext cx="3630843" cy="2430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16" y="2336783"/>
            <a:ext cx="4937055" cy="3291370"/>
          </a:xfrm>
          <a:prstGeom prst="rect">
            <a:avLst/>
          </a:prstGeom>
        </p:spPr>
      </p:pic>
      <p:sp>
        <p:nvSpPr>
          <p:cNvPr id="8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U.S.Play</a:t>
            </a:r>
            <a:r>
              <a:rPr lang="en-US" sz="1200" dirty="0"/>
              <a:t> Coalition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960656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10" y="174127"/>
            <a:ext cx="11591779" cy="1346951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r>
              <a:rPr lang="en-US" sz="4000" b="1" dirty="0">
                <a:solidFill>
                  <a:srgbClr val="7030A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KTK: </a:t>
            </a:r>
            <a:r>
              <a:rPr lang="en-US" sz="3600" b="1" dirty="0">
                <a:solidFill>
                  <a:srgbClr val="7030A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Assessing Postural Balance and Motor Competence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8221F3-CB7F-4B0D-9C7D-1039BEE4A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77"/>
          <a:stretch/>
        </p:blipFill>
        <p:spPr>
          <a:xfrm>
            <a:off x="3505726" y="3862322"/>
            <a:ext cx="2842624" cy="261651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D8E885-1283-40C8-A51E-A1F4A045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4" r="23017"/>
          <a:stretch/>
        </p:blipFill>
        <p:spPr>
          <a:xfrm>
            <a:off x="127343" y="1949475"/>
            <a:ext cx="3055551" cy="3079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38381B-7690-4AE8-A7F8-1BD05C0AF4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77"/>
          <a:stretch/>
        </p:blipFill>
        <p:spPr>
          <a:xfrm>
            <a:off x="6522178" y="1877341"/>
            <a:ext cx="2692885" cy="268474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48F46B-A0EF-46B2-85F0-5E6C9E752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91" b="19586"/>
          <a:stretch/>
        </p:blipFill>
        <p:spPr>
          <a:xfrm>
            <a:off x="9388892" y="3798629"/>
            <a:ext cx="2752205" cy="2743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940" y="5230330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Balance Beam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6412" y="3362178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Single Leg Hop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0966" y="4844155"/>
            <a:ext cx="147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Lateral Jump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37895" y="3296745"/>
            <a:ext cx="163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Sideways Step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U.S.Play</a:t>
            </a:r>
            <a:r>
              <a:rPr lang="en-US" sz="1200" dirty="0"/>
              <a:t> Coalition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2755851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4F54-98E5-4550-BD6D-CFB2A5C5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  vs. Control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654C29C-3387-4D86-8DC8-AEED9CE397E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437435"/>
          <a:ext cx="10515600" cy="457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chart">
            <a:extLst>
              <a:ext uri="{FF2B5EF4-FFF2-40B4-BE49-F238E27FC236}">
                <a16:creationId xmlns:a16="http://schemas.microsoft.com/office/drawing/2014/main" id="{5AFB8D32-19B8-48A6-A2C2-AB0A5A91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99" y="6142915"/>
            <a:ext cx="2425844" cy="3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04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F6284-51B7-4ACD-8E67-9844F8B8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962" y="258792"/>
            <a:ext cx="3774149" cy="45327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 Differences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6177E35-F5AD-4594-BE52-CA121E873C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743360"/>
              </p:ext>
            </p:extLst>
          </p:nvPr>
        </p:nvGraphicFramePr>
        <p:xfrm>
          <a:off x="682237" y="1163949"/>
          <a:ext cx="10515600" cy="480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484054" y="6249766"/>
            <a:ext cx="2044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***=p&lt;.001, **=p&lt;.01</a:t>
            </a:r>
          </a:p>
        </p:txBody>
      </p:sp>
    </p:spTree>
    <p:extLst>
      <p:ext uri="{BB962C8B-B14F-4D97-AF65-F5344CB8AC3E}">
        <p14:creationId xmlns:p14="http://schemas.microsoft.com/office/powerpoint/2010/main" val="501146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8453" y="114663"/>
            <a:ext cx="10442783" cy="1042058"/>
          </a:xfrm>
          <a:solidFill>
            <a:schemeClr val="bg1"/>
          </a:solidFill>
        </p:spPr>
        <p:txBody>
          <a:bodyPr anchor="t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Play Promotes Fine Motor Skills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98" y="1269846"/>
            <a:ext cx="3900412" cy="2719031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387321"/>
            <a:ext cx="4148890" cy="2601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50" y="4068280"/>
            <a:ext cx="3687377" cy="2683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95" y="1269846"/>
            <a:ext cx="3570590" cy="2719031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5" y="4068280"/>
            <a:ext cx="4142285" cy="2683227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98" y="4068279"/>
            <a:ext cx="3900412" cy="2710319"/>
          </a:xfrm>
          <a:prstGeom prst="rect">
            <a:avLst/>
          </a:prstGeom>
        </p:spPr>
      </p:pic>
      <p:sp>
        <p:nvSpPr>
          <p:cNvPr id="9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U.S.Play</a:t>
            </a:r>
            <a:r>
              <a:rPr lang="en-US" sz="1200" dirty="0"/>
              <a:t> Coalition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4211882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1E609-AE65-1542-9621-0B0846D30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192" y="1055402"/>
            <a:ext cx="4443853" cy="911374"/>
          </a:xfrm>
        </p:spPr>
        <p:txBody>
          <a:bodyPr anchor="t">
            <a:normAutofit fontScale="90000"/>
          </a:bodyPr>
          <a:lstStyle/>
          <a:p>
            <a:r>
              <a:rPr lang="en-US" sz="4000" b="1" dirty="0">
                <a:solidFill>
                  <a:srgbClr val="92D050"/>
                </a:solidFill>
              </a:rPr>
              <a:t>Unilateral</a:t>
            </a:r>
            <a:br>
              <a:rPr lang="en-US" sz="4400" b="1" dirty="0">
                <a:solidFill>
                  <a:srgbClr val="92D050"/>
                </a:solidFill>
              </a:rPr>
            </a:b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9" name="Picture 2" descr="Safari® Monkey Bars | Climbing | Activities &amp; Games | Physical &amp; Health  Education | Education Supplies | Nasco">
            <a:extLst>
              <a:ext uri="{FF2B5EF4-FFF2-40B4-BE49-F238E27FC236}">
                <a16:creationId xmlns:a16="http://schemas.microsoft.com/office/drawing/2014/main" id="{AEB26960-6741-B44B-A445-8D9EF3F9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20" y="2881380"/>
            <a:ext cx="3341447" cy="32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Pole Climb Playground Equipment">
            <a:extLst>
              <a:ext uri="{FF2B5EF4-FFF2-40B4-BE49-F238E27FC236}">
                <a16:creationId xmlns:a16="http://schemas.microsoft.com/office/drawing/2014/main" id="{8278290E-7F45-0D42-A9E4-E1D6F37B4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24" y="2881380"/>
            <a:ext cx="3566800" cy="317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Kids Need Playgrounds: 77 Benefits and Reasons | AAA State of Play">
            <a:extLst>
              <a:ext uri="{FF2B5EF4-FFF2-40B4-BE49-F238E27FC236}">
                <a16:creationId xmlns:a16="http://schemas.microsoft.com/office/drawing/2014/main" id="{80BBD8BC-6213-8B4A-ACC0-CF69A1B0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03" y="2911619"/>
            <a:ext cx="3538876" cy="31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2DC632-C672-3741-A517-65AE3C7786A9}"/>
              </a:ext>
            </a:extLst>
          </p:cNvPr>
          <p:cNvSpPr txBox="1">
            <a:spLocks/>
          </p:cNvSpPr>
          <p:nvPr/>
        </p:nvSpPr>
        <p:spPr>
          <a:xfrm>
            <a:off x="3561030" y="110559"/>
            <a:ext cx="5543545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Movement Patterns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E4503-3412-8F48-BB7A-C4C80EAAE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11344" y="6307226"/>
            <a:ext cx="3859795" cy="3048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 Play Coalition, The Nature of Play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774267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52C4-DA72-C94C-86AC-B22142249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58" y="204361"/>
            <a:ext cx="9404723" cy="1400530"/>
          </a:xfrm>
        </p:spPr>
        <p:txBody>
          <a:bodyPr anchor="t">
            <a:normAutofit fontScale="90000"/>
          </a:bodyPr>
          <a:lstStyle/>
          <a:p>
            <a:r>
              <a:rPr lang="en-US" sz="4400" b="1" dirty="0"/>
              <a:t>Movement Patterns</a:t>
            </a:r>
            <a:br>
              <a:rPr lang="en-US" sz="4400" b="1" dirty="0"/>
            </a:br>
            <a:br>
              <a:rPr lang="en-US" sz="4400" dirty="0"/>
            </a:br>
            <a:endParaRPr lang="en-US" sz="4400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C9A8BB4-88A2-2148-A13A-ED7F00DA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5331" y="1058776"/>
            <a:ext cx="2936241" cy="576262"/>
          </a:xfrm>
        </p:spPr>
        <p:txBody>
          <a:bodyPr/>
          <a:lstStyle/>
          <a:p>
            <a:pPr algn="ctr"/>
            <a:r>
              <a:rPr lang="en-US" sz="4400" b="1" dirty="0"/>
              <a:t>Bilateral</a:t>
            </a:r>
            <a:endParaRPr lang="en-US" sz="4400" dirty="0"/>
          </a:p>
        </p:txBody>
      </p:sp>
      <p:pic>
        <p:nvPicPr>
          <p:cNvPr id="1030" name="Picture 6" descr="pull up bars and calisthenics exercise">
            <a:extLst>
              <a:ext uri="{FF2B5EF4-FFF2-40B4-BE49-F238E27FC236}">
                <a16:creationId xmlns:a16="http://schemas.microsoft.com/office/drawing/2014/main" id="{F43D8C62-BFD8-1D4E-B9E0-DD8E03FB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5" y="2241447"/>
            <a:ext cx="3098846" cy="206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to create a &quot;risky play&quot; backyard playground - Active For Life">
            <a:extLst>
              <a:ext uri="{FF2B5EF4-FFF2-40B4-BE49-F238E27FC236}">
                <a16:creationId xmlns:a16="http://schemas.microsoft.com/office/drawing/2014/main" id="{ACC8A117-A8EF-E84C-ADB5-348782565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34"/>
                    </a14:imgEffect>
                    <a14:imgEffect>
                      <a14:saturation sat="2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972" y="4423845"/>
            <a:ext cx="3254331" cy="216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ll You Need to Know About the Teeter Totter - OwnPlayground">
            <a:extLst>
              <a:ext uri="{FF2B5EF4-FFF2-40B4-BE49-F238E27FC236}">
                <a16:creationId xmlns:a16="http://schemas.microsoft.com/office/drawing/2014/main" id="{946AE201-DFC1-2E48-BA53-69E87E3D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44" y="2291651"/>
            <a:ext cx="2561402" cy="19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allereplay | Boy Jumps from Swing">
            <a:extLst>
              <a:ext uri="{FF2B5EF4-FFF2-40B4-BE49-F238E27FC236}">
                <a16:creationId xmlns:a16="http://schemas.microsoft.com/office/drawing/2014/main" id="{F80A9514-3889-1541-B9F0-07B13DE3D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44" y="4476178"/>
            <a:ext cx="3667271" cy="206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layground Safety - HealthyChildren.org">
            <a:extLst>
              <a:ext uri="{FF2B5EF4-FFF2-40B4-BE49-F238E27FC236}">
                <a16:creationId xmlns:a16="http://schemas.microsoft.com/office/drawing/2014/main" id="{9590CC5D-416D-674F-A1CB-088870FBB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326" y="2154223"/>
            <a:ext cx="3633549" cy="206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86613C-550C-E44B-98BA-B8EEB31FE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98364" y="6440999"/>
            <a:ext cx="3859795" cy="3048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>
                    <a:tint val="75000"/>
                    <a:alpha val="60000"/>
                  </a:prstClr>
                </a:solidFill>
                <a:latin typeface="Century Gothic" panose="020B0502020202020204"/>
              </a:rPr>
              <a:t>IPA USA Conference 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08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DEA6E-8D05-49C2-BE55-2A2C6937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02883"/>
            <a:ext cx="7729728" cy="1188720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Goals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A0D54-33FA-4943-AE19-7DB5626E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884" y="2638044"/>
            <a:ext cx="10146890" cy="3101983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LiiNK</a:t>
            </a:r>
            <a:r>
              <a:rPr lang="en-US" sz="2400" b="1" dirty="0">
                <a:solidFill>
                  <a:schemeClr val="bg1"/>
                </a:solidFill>
              </a:rPr>
              <a:t> results for the past eight years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How to combat roadblocks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Policies we need to work on together to put play back in the child’s life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5D6D7-21ED-4E16-8D2A-9F2B186E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9E72-325B-4A47-BFA4-D6689D7391F2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74486-5D7D-4DD8-80E2-3366E264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887E91-92CA-4BB5-A1FA-620C0480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bg1">
                    <a:alpha val="70000"/>
                  </a:schemeClr>
                </a:solidFill>
              </a:rPr>
              <a:t>IPA USA Conference 2022</a:t>
            </a:r>
            <a:endParaRPr lang="en-US" b="1" dirty="0">
              <a:solidFill>
                <a:schemeClr val="bg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9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B5E5DA4-60CC-944E-B2D4-2754760790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3638" y="153643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dirty="0"/>
              <a:t>Movement Patterns</a:t>
            </a:r>
            <a:br>
              <a:rPr lang="en-US" sz="4400" b="1" dirty="0"/>
            </a:b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52EC2-244F-334F-8D26-7502D4A76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4095" y="913525"/>
            <a:ext cx="4083807" cy="576262"/>
          </a:xfrm>
        </p:spPr>
        <p:txBody>
          <a:bodyPr/>
          <a:lstStyle/>
          <a:p>
            <a:r>
              <a:rPr lang="en-US" sz="4400" b="1" dirty="0"/>
              <a:t>Contralateral</a:t>
            </a:r>
          </a:p>
        </p:txBody>
      </p:sp>
      <p:pic>
        <p:nvPicPr>
          <p:cNvPr id="9" name="Picture 22" descr="Tag With a Twist | Highlights for Children">
            <a:extLst>
              <a:ext uri="{FF2B5EF4-FFF2-40B4-BE49-F238E27FC236}">
                <a16:creationId xmlns:a16="http://schemas.microsoft.com/office/drawing/2014/main" id="{83682B93-DC35-494D-8838-0863CDEAA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9" y="2995408"/>
            <a:ext cx="4125836" cy="26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ow climbing and outside play helps your child grow | Parent">
            <a:extLst>
              <a:ext uri="{FF2B5EF4-FFF2-40B4-BE49-F238E27FC236}">
                <a16:creationId xmlns:a16="http://schemas.microsoft.com/office/drawing/2014/main" id="{06EC077A-2A9A-9E49-B111-1E3CEAE41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49" y="2930552"/>
            <a:ext cx="4083807" cy="270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Playground and Outdoor Activities in Lake Nona | Boxi Park Lake Nona">
            <a:extLst>
              <a:ext uri="{FF2B5EF4-FFF2-40B4-BE49-F238E27FC236}">
                <a16:creationId xmlns:a16="http://schemas.microsoft.com/office/drawing/2014/main" id="{0AA824BC-6598-5F4C-BB66-8925622DA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34" y="2121023"/>
            <a:ext cx="2979066" cy="3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3C8460-5D6D-9E40-AD22-CB89B145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949" y="6324170"/>
            <a:ext cx="3859795" cy="3048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IPA USA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2108927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57953-2D6F-7E4F-98A7-0598459C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195266"/>
            <a:ext cx="9404723" cy="935577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RESULTS</a:t>
            </a:r>
            <a:endParaRPr lang="en-US" sz="440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2260C13-023E-4546-816D-ED81FF729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32205" y="6553199"/>
            <a:ext cx="3859795" cy="3048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 Play Coalition, The Nature of Play Conference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D6F9D-9662-9E4E-B85C-7CA8752CA238}"/>
              </a:ext>
            </a:extLst>
          </p:cNvPr>
          <p:cNvSpPr txBox="1"/>
          <p:nvPr/>
        </p:nvSpPr>
        <p:spPr>
          <a:xfrm>
            <a:off x="1" y="6447448"/>
            <a:ext cx="385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*P = 0.05, **P &lt; 0.01, ***P&lt; 0.001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7AB33-E617-D245-99B5-78E11AF9BF3B}"/>
              </a:ext>
            </a:extLst>
          </p:cNvPr>
          <p:cNvSpPr txBox="1"/>
          <p:nvPr/>
        </p:nvSpPr>
        <p:spPr>
          <a:xfrm>
            <a:off x="8332205" y="5264726"/>
            <a:ext cx="86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3601-198C-7746-A7ED-CDCF3EA8CB11}"/>
              </a:ext>
            </a:extLst>
          </p:cNvPr>
          <p:cNvSpPr txBox="1"/>
          <p:nvPr/>
        </p:nvSpPr>
        <p:spPr>
          <a:xfrm>
            <a:off x="7464992" y="5226525"/>
            <a:ext cx="86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*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7E7933-A626-9444-8769-17B800E3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47" y="1445343"/>
            <a:ext cx="10717306" cy="491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71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57953-2D6F-7E4F-98A7-0598459C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803" y="167147"/>
            <a:ext cx="9404723" cy="934065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RESULTS</a:t>
            </a:r>
            <a:endParaRPr lang="en-US" sz="44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78BE975-778C-5147-AA94-79B06B2C3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32205" y="6541810"/>
            <a:ext cx="3859795" cy="3048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 Play Coalition, The Nature of Play Conference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0AAF4-C5B7-B646-927A-CEE74D5F148E}"/>
              </a:ext>
            </a:extLst>
          </p:cNvPr>
          <p:cNvSpPr txBox="1"/>
          <p:nvPr/>
        </p:nvSpPr>
        <p:spPr>
          <a:xfrm>
            <a:off x="1" y="6447448"/>
            <a:ext cx="385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*P = 0.05, **P &lt; 0.01, ***P&lt; 0.001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086D8-AB07-B940-AD37-9F1BC135B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44" y="1317523"/>
            <a:ext cx="10770443" cy="51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30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57953-2D6F-7E4F-98A7-0598459C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112" y="138098"/>
            <a:ext cx="9404723" cy="1051605"/>
          </a:xfrm>
        </p:spPr>
        <p:txBody>
          <a:bodyPr/>
          <a:lstStyle/>
          <a:p>
            <a:r>
              <a:rPr lang="en-US" sz="4400" b="1" dirty="0"/>
              <a:t>RESULTS</a:t>
            </a:r>
            <a:endParaRPr lang="en-US" sz="44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D1BF94D-FBB6-944E-A54F-8914348B5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30499" y="6484256"/>
            <a:ext cx="3859795" cy="3048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 Play Coalition, The Nature of Play Conference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9A254-D620-1142-87DD-1B86415EA665}"/>
              </a:ext>
            </a:extLst>
          </p:cNvPr>
          <p:cNvSpPr txBox="1"/>
          <p:nvPr/>
        </p:nvSpPr>
        <p:spPr>
          <a:xfrm>
            <a:off x="0" y="6515562"/>
            <a:ext cx="385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*P = 0.05, **P &lt; 0.01, ***P&lt; 0.001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C5AF6-3CE0-9F42-A0EE-1AB04305E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64" y="1347020"/>
            <a:ext cx="10811435" cy="516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8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477" y="134471"/>
            <a:ext cx="7556313" cy="830729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1" dirty="0" err="1"/>
              <a:t>LiiNK</a:t>
            </a:r>
            <a:r>
              <a:rPr lang="en-US" b="1" dirty="0"/>
              <a:t> Teacher/Parent/Child quotes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2476" y="1605280"/>
            <a:ext cx="8347812" cy="486994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Teacher: “This is a way of thinking for them </a:t>
            </a:r>
            <a:r>
              <a:rPr lang="en-US" sz="2600" u="sng" dirty="0">
                <a:solidFill>
                  <a:schemeClr val="bg1"/>
                </a:solidFill>
              </a:rPr>
              <a:t>and</a:t>
            </a:r>
            <a:r>
              <a:rPr lang="en-US" sz="2600" dirty="0">
                <a:solidFill>
                  <a:schemeClr val="bg1"/>
                </a:solidFill>
              </a:rPr>
              <a:t> us.”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Teacher: “I didn’t realize how much we needed these outdoor play breaks too.”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Student: “When are we going to use the clip chart.”    Teacher response: “When we need it.”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“The students seem tidier.”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Child at home to mother: “How can I help you?                    Father to mother: “Give her a list.”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Child to sibling: “You have a negative self-concept.”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89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3600" y="152400"/>
            <a:ext cx="7772400" cy="12192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LiiNK</a:t>
            </a:r>
            <a:r>
              <a:rPr lang="en-US" sz="4000" baseline="30000" dirty="0"/>
              <a:t>®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Result 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4876800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takes one day to play independently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 run, chase, roll, jump, climb, and swing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differently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Socialize differently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happy &amp; less anxious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need massive equipment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hills, water, sand, and natural equipment such as trees, stumps, and beams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Teachers need breaks too</a:t>
            </a:r>
          </a:p>
        </p:txBody>
      </p:sp>
    </p:spTree>
    <p:extLst>
      <p:ext uri="{BB962C8B-B14F-4D97-AF65-F5344CB8AC3E}">
        <p14:creationId xmlns:p14="http://schemas.microsoft.com/office/powerpoint/2010/main" val="1728445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73" y="166174"/>
            <a:ext cx="10353762" cy="1257300"/>
          </a:xfrm>
        </p:spPr>
        <p:txBody>
          <a:bodyPr anchor="t"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Teacher Roadblocks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ED04DAF-1E3F-4397-8834-E64118E9B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070413"/>
              </p:ext>
            </p:extLst>
          </p:nvPr>
        </p:nvGraphicFramePr>
        <p:xfrm>
          <a:off x="336990" y="2090518"/>
          <a:ext cx="11719022" cy="3972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U.S.Play</a:t>
            </a:r>
            <a:r>
              <a:rPr lang="en-US" sz="1200" dirty="0"/>
              <a:t> Coalition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955231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73" y="166174"/>
            <a:ext cx="10353762" cy="1257300"/>
          </a:xfrm>
        </p:spPr>
        <p:txBody>
          <a:bodyPr anchor="t">
            <a:normAutofit fontScale="90000"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School District Roadblocks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ED04DAF-1E3F-4397-8834-E64118E9B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716884"/>
              </p:ext>
            </p:extLst>
          </p:nvPr>
        </p:nvGraphicFramePr>
        <p:xfrm>
          <a:off x="152400" y="2090518"/>
          <a:ext cx="11903612" cy="3972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U.S.Play</a:t>
            </a:r>
            <a:r>
              <a:rPr lang="en-US" sz="1200" dirty="0"/>
              <a:t> Coalition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2526376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DF1881-8F13-CD46-8650-52746A0E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216" y="172212"/>
            <a:ext cx="7729728" cy="1188720"/>
          </a:xfrm>
          <a:solidFill>
            <a:srgbClr val="5B2D83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Pillars of Traumawise Care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2269EC1-BB05-3847-BD8C-4FDD92C8C3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47440" y="1683595"/>
            <a:ext cx="5252720" cy="483489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7106E8-CAC3-304B-8659-77791AE907D1}"/>
              </a:ext>
            </a:extLst>
          </p:cNvPr>
          <p:cNvSpPr txBox="1"/>
          <p:nvPr/>
        </p:nvSpPr>
        <p:spPr>
          <a:xfrm>
            <a:off x="10814757" y="630819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400" dirty="0">
                <a:solidFill>
                  <a:prstClr val="black"/>
                </a:solidFill>
                <a:latin typeface="Calibri"/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1181332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36"/>
          <p:cNvSpPr txBox="1"/>
          <p:nvPr/>
        </p:nvSpPr>
        <p:spPr>
          <a:xfrm>
            <a:off x="4627517" y="1875736"/>
            <a:ext cx="2455152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lvl1pPr>
          </a:lstStyle>
          <a:p>
            <a:pPr algn="ctr" defTabSz="609585"/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Power Struggles</a:t>
            </a:r>
          </a:p>
        </p:txBody>
      </p:sp>
      <p:sp>
        <p:nvSpPr>
          <p:cNvPr id="154" name="Shape 37"/>
          <p:cNvSpPr txBox="1"/>
          <p:nvPr/>
        </p:nvSpPr>
        <p:spPr>
          <a:xfrm>
            <a:off x="4571152" y="5965028"/>
            <a:ext cx="2567883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Downward Spiral</a:t>
            </a:r>
          </a:p>
        </p:txBody>
      </p:sp>
      <p:sp>
        <p:nvSpPr>
          <p:cNvPr id="155" name="Shape 39"/>
          <p:cNvSpPr txBox="1"/>
          <p:nvPr/>
        </p:nvSpPr>
        <p:spPr>
          <a:xfrm>
            <a:off x="2221079" y="2791314"/>
            <a:ext cx="2197013" cy="57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Increase</a:t>
            </a:r>
          </a:p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Frustration</a:t>
            </a:r>
          </a:p>
        </p:txBody>
      </p:sp>
      <p:sp>
        <p:nvSpPr>
          <p:cNvPr id="156" name="Shape 40"/>
          <p:cNvSpPr txBox="1"/>
          <p:nvPr/>
        </p:nvSpPr>
        <p:spPr>
          <a:xfrm>
            <a:off x="3060315" y="4424990"/>
            <a:ext cx="838371" cy="57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Enforces </a:t>
            </a:r>
          </a:p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More Rules</a:t>
            </a:r>
          </a:p>
        </p:txBody>
      </p:sp>
      <p:sp>
        <p:nvSpPr>
          <p:cNvPr id="157" name="Shape 41"/>
          <p:cNvSpPr txBox="1"/>
          <p:nvPr/>
        </p:nvSpPr>
        <p:spPr>
          <a:xfrm>
            <a:off x="7308884" y="2483555"/>
            <a:ext cx="827150" cy="57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Increase</a:t>
            </a:r>
          </a:p>
          <a:p>
            <a:pPr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Resistance</a:t>
            </a:r>
          </a:p>
        </p:txBody>
      </p:sp>
      <p:sp>
        <p:nvSpPr>
          <p:cNvPr id="158" name="Shape 42"/>
          <p:cNvSpPr txBox="1"/>
          <p:nvPr/>
        </p:nvSpPr>
        <p:spPr>
          <a:xfrm>
            <a:off x="7640529" y="4942898"/>
            <a:ext cx="718145" cy="57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Social </a:t>
            </a:r>
          </a:p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Problems</a:t>
            </a:r>
          </a:p>
        </p:txBody>
      </p:sp>
      <p:sp>
        <p:nvSpPr>
          <p:cNvPr id="159" name="Shape 43"/>
          <p:cNvSpPr txBox="1"/>
          <p:nvPr/>
        </p:nvSpPr>
        <p:spPr>
          <a:xfrm>
            <a:off x="7172643" y="3713227"/>
            <a:ext cx="2509383" cy="57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Oppositional</a:t>
            </a:r>
          </a:p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   Behaviors</a:t>
            </a:r>
          </a:p>
        </p:txBody>
      </p:sp>
      <p:sp>
        <p:nvSpPr>
          <p:cNvPr id="160" name="Shape 45"/>
          <p:cNvSpPr/>
          <p:nvPr/>
        </p:nvSpPr>
        <p:spPr>
          <a:xfrm flipH="1">
            <a:off x="4098580" y="2315899"/>
            <a:ext cx="389777" cy="380280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Shape 46"/>
          <p:cNvSpPr txBox="1"/>
          <p:nvPr/>
        </p:nvSpPr>
        <p:spPr>
          <a:xfrm>
            <a:off x="1503895" y="1978248"/>
            <a:ext cx="468077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4F0674"/>
                </a:solidFill>
                <a:latin typeface="Azo Sans Bold"/>
                <a:ea typeface="Azo Sans Bold"/>
                <a:cs typeface="Azo Sans Bold"/>
                <a:sym typeface="Azo Sans Bold"/>
              </a:defRPr>
            </a:lvl1pPr>
          </a:lstStyle>
          <a:p>
            <a:pPr defTabSz="609585"/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ADULT</a:t>
            </a:r>
          </a:p>
        </p:txBody>
      </p:sp>
      <p:sp>
        <p:nvSpPr>
          <p:cNvPr id="162" name="Shape 47"/>
          <p:cNvSpPr txBox="1"/>
          <p:nvPr/>
        </p:nvSpPr>
        <p:spPr>
          <a:xfrm>
            <a:off x="9255179" y="1978248"/>
            <a:ext cx="439223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4F0674"/>
                </a:solidFill>
                <a:latin typeface="Azo Sans Bold"/>
                <a:ea typeface="Azo Sans Bold"/>
                <a:cs typeface="Azo Sans Bold"/>
                <a:sym typeface="Azo Sans Bold"/>
              </a:defRPr>
            </a:lvl1pPr>
          </a:lstStyle>
          <a:p>
            <a:pPr defTabSz="609585"/>
            <a:r>
              <a:rPr lang="en-US"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CHILD</a:t>
            </a:r>
            <a:endParaRPr sz="1867" dirty="0">
              <a:solidFill>
                <a:srgbClr val="8064A2">
                  <a:lumMod val="75000"/>
                </a:srgb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63" name="Shape 48"/>
          <p:cNvSpPr/>
          <p:nvPr/>
        </p:nvSpPr>
        <p:spPr>
          <a:xfrm>
            <a:off x="3468494" y="3808354"/>
            <a:ext cx="969" cy="342399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Shape 49"/>
          <p:cNvSpPr/>
          <p:nvPr/>
        </p:nvSpPr>
        <p:spPr>
          <a:xfrm flipH="1">
            <a:off x="7241755" y="5589722"/>
            <a:ext cx="275439" cy="274772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Shape 50"/>
          <p:cNvSpPr/>
          <p:nvPr/>
        </p:nvSpPr>
        <p:spPr>
          <a:xfrm>
            <a:off x="3990187" y="5348827"/>
            <a:ext cx="352052" cy="398935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Shape 51"/>
          <p:cNvSpPr/>
          <p:nvPr/>
        </p:nvSpPr>
        <p:spPr>
          <a:xfrm>
            <a:off x="6876828" y="2273088"/>
            <a:ext cx="292667" cy="263077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Shape 52"/>
          <p:cNvSpPr/>
          <p:nvPr/>
        </p:nvSpPr>
        <p:spPr>
          <a:xfrm>
            <a:off x="8048373" y="3332072"/>
            <a:ext cx="2199" cy="193856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Shape 53"/>
          <p:cNvSpPr/>
          <p:nvPr/>
        </p:nvSpPr>
        <p:spPr>
          <a:xfrm>
            <a:off x="8048373" y="4518456"/>
            <a:ext cx="2199" cy="193856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363C1A-C2A9-3F44-A0DB-1C7C6527B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7978" y="2250304"/>
            <a:ext cx="1493412" cy="3497456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78B0373A-C04E-FC4F-ABD1-CFE91370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79" y="123832"/>
            <a:ext cx="7729728" cy="1188720"/>
          </a:xfrm>
          <a:solidFill>
            <a:srgbClr val="5B2D83"/>
          </a:solidFill>
        </p:spPr>
        <p:txBody>
          <a:bodyPr>
            <a:norm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Willful Disobedience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D0E062-7FA8-314B-A933-AE8B7D877540}"/>
              </a:ext>
            </a:extLst>
          </p:cNvPr>
          <p:cNvSpPr txBox="1"/>
          <p:nvPr/>
        </p:nvSpPr>
        <p:spPr>
          <a:xfrm>
            <a:off x="11599333" y="641773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400" dirty="0">
                <a:solidFill>
                  <a:prstClr val="black"/>
                </a:solidFill>
                <a:latin typeface="Calibri"/>
              </a:rPr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188522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51AE-252F-4958-A1E9-67C57179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08" y="246056"/>
            <a:ext cx="11177234" cy="125617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50" b="1" dirty="0">
                <a:solidFill>
                  <a:srgbClr val="7030A0"/>
                </a:solidFill>
              </a:rPr>
              <a:t>State of the Nation</a:t>
            </a:r>
            <a:br>
              <a:rPr lang="en-US" sz="4050" b="1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FE0C33-CECE-4322-A29C-AEA87CDB13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880" y="1950098"/>
            <a:ext cx="11066862" cy="4661846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10-20 million children and adolescents in the United States have some form of chronic illness or disability</a:t>
            </a:r>
          </a:p>
          <a:p>
            <a:r>
              <a:rPr lang="en-US" sz="18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133 million (45%) adults have at least one chronic illness</a:t>
            </a:r>
          </a:p>
          <a:p>
            <a:r>
              <a:rPr lang="en-US" sz="18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18-22% of children &amp; adolescents are obese; 40% overweight/obese</a:t>
            </a:r>
          </a:p>
          <a:p>
            <a:r>
              <a:rPr lang="en-US" sz="18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69% of our nation’s adults are overweight or obese</a:t>
            </a:r>
          </a:p>
          <a:p>
            <a:r>
              <a:rPr lang="en-US" sz="18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D3 deficiencies as early as 1-6 months through older adults</a:t>
            </a:r>
          </a:p>
          <a:p>
            <a:r>
              <a:rPr lang="en-US" sz="18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Sedentary lifestyle is common in children and adults</a:t>
            </a:r>
          </a:p>
          <a:p>
            <a:r>
              <a:rPr lang="en-US" sz="18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Stress and anxiety disorders are at an all time high (31.9% in adolescents; 1 out of 7 children)</a:t>
            </a:r>
          </a:p>
          <a:p>
            <a:pPr marL="173038" indent="-173038"/>
            <a:r>
              <a:rPr lang="en-US" sz="1800" b="1" dirty="0">
                <a:solidFill>
                  <a:srgbClr val="FFFF00"/>
                </a:solidFill>
              </a:rPr>
              <a:t>Anxiety is the most common mental disorder, affecting 40 million adults in the U.S. population</a:t>
            </a:r>
            <a:endParaRPr lang="en-US" sz="1800" b="1" dirty="0">
              <a:solidFill>
                <a:srgbClr val="FFFF00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sz="18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Indoors at least 6 hours per school day (9 </a:t>
            </a:r>
            <a:r>
              <a:rPr lang="en-US" sz="1800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mos</a:t>
            </a:r>
            <a:r>
              <a:rPr lang="en-US" sz="18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of year)</a:t>
            </a:r>
          </a:p>
          <a:p>
            <a:r>
              <a:rPr lang="en-US" sz="18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Socialization is minimal</a:t>
            </a:r>
          </a:p>
          <a:p>
            <a:r>
              <a:rPr lang="en-US" sz="18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Technology addictions (37% teens; 330 million adults)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CBD36-E928-427F-BCF4-3FF2B77D4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/>
            <a:fld id="{D495E168-DA5E-4888-8D8A-92B118324C14}" type="slidenum">
              <a:rPr lang="en-US">
                <a:solidFill>
                  <a:prstClr val="white"/>
                </a:solidFill>
                <a:latin typeface="Franklin Gothic Book"/>
              </a:rPr>
              <a:pPr defTabSz="685800"/>
              <a:t>4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97764-9A62-47CB-9BB1-F9BABF5D0E5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ACEA74E-87C9-4A8B-B578-9953C331A909}" type="datetime1">
              <a:rPr lang="en-US" noProof="0" smtClean="0"/>
              <a:t>10/7/2022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8205ED-CCD2-43CD-B570-97B365CCCB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IPA USA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1940432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36"/>
          <p:cNvSpPr txBox="1"/>
          <p:nvPr/>
        </p:nvSpPr>
        <p:spPr>
          <a:xfrm>
            <a:off x="4627517" y="1945587"/>
            <a:ext cx="2455152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lvl1pPr>
          </a:lstStyle>
          <a:p>
            <a:pPr algn="ctr" defTabSz="609585"/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Felt Safety</a:t>
            </a:r>
          </a:p>
        </p:txBody>
      </p:sp>
      <p:sp>
        <p:nvSpPr>
          <p:cNvPr id="172" name="Shape 37"/>
          <p:cNvSpPr txBox="1"/>
          <p:nvPr/>
        </p:nvSpPr>
        <p:spPr>
          <a:xfrm>
            <a:off x="4625573" y="5970827"/>
            <a:ext cx="2567883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Upward Spiral</a:t>
            </a:r>
          </a:p>
        </p:txBody>
      </p:sp>
      <p:sp>
        <p:nvSpPr>
          <p:cNvPr id="173" name="Shape 41"/>
          <p:cNvSpPr txBox="1"/>
          <p:nvPr/>
        </p:nvSpPr>
        <p:spPr>
          <a:xfrm>
            <a:off x="7397669" y="2697067"/>
            <a:ext cx="827150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lvl1pPr>
          </a:lstStyle>
          <a:p>
            <a:pPr algn="ctr" defTabSz="609585"/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Awareness</a:t>
            </a:r>
          </a:p>
        </p:txBody>
      </p:sp>
      <p:sp>
        <p:nvSpPr>
          <p:cNvPr id="174" name="Shape 42"/>
          <p:cNvSpPr txBox="1"/>
          <p:nvPr/>
        </p:nvSpPr>
        <p:spPr>
          <a:xfrm>
            <a:off x="7513450" y="5205928"/>
            <a:ext cx="806311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lang="en-US"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Use </a:t>
            </a: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Words</a:t>
            </a:r>
          </a:p>
        </p:txBody>
      </p:sp>
      <p:sp>
        <p:nvSpPr>
          <p:cNvPr id="175" name="Shape 43"/>
          <p:cNvSpPr txBox="1"/>
          <p:nvPr/>
        </p:nvSpPr>
        <p:spPr>
          <a:xfrm>
            <a:off x="6707829" y="3715006"/>
            <a:ext cx="2509383" cy="57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Recognize</a:t>
            </a:r>
            <a:r>
              <a:rPr lang="en-US"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 </a:t>
            </a:r>
          </a:p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lang="en-US"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Fear</a:t>
            </a:r>
            <a:endParaRPr sz="1867" dirty="0">
              <a:solidFill>
                <a:srgbClr val="8064A2">
                  <a:lumMod val="75000"/>
                </a:srgbClr>
              </a:solidFill>
              <a:latin typeface="Helvetica Neue Thin" panose="020B0403020202020204" pitchFamily="34" charset="0"/>
              <a:ea typeface="Helvetica Neue Thin" panose="020B0403020202020204" pitchFamily="34" charset="0"/>
              <a:sym typeface="Azo Sans Regular"/>
            </a:endParaRPr>
          </a:p>
        </p:txBody>
      </p:sp>
      <p:sp>
        <p:nvSpPr>
          <p:cNvPr id="176" name="Shape 46"/>
          <p:cNvSpPr txBox="1"/>
          <p:nvPr/>
        </p:nvSpPr>
        <p:spPr>
          <a:xfrm>
            <a:off x="1503895" y="1978248"/>
            <a:ext cx="468077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4F0674"/>
                </a:solidFill>
                <a:latin typeface="Azo Sans Bold"/>
                <a:ea typeface="Azo Sans Bold"/>
                <a:cs typeface="Azo Sans Bold"/>
                <a:sym typeface="Azo Sans Bold"/>
              </a:defRPr>
            </a:lvl1pPr>
          </a:lstStyle>
          <a:p>
            <a:pPr defTabSz="609585"/>
            <a:r>
              <a:rPr sz="1867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ADULT</a:t>
            </a:r>
          </a:p>
        </p:txBody>
      </p:sp>
      <p:sp>
        <p:nvSpPr>
          <p:cNvPr id="177" name="Shape 47"/>
          <p:cNvSpPr txBox="1"/>
          <p:nvPr/>
        </p:nvSpPr>
        <p:spPr>
          <a:xfrm>
            <a:off x="9141250" y="1978248"/>
            <a:ext cx="439223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4F0674"/>
                </a:solidFill>
                <a:latin typeface="Azo Sans Bold"/>
                <a:ea typeface="Azo Sans Bold"/>
                <a:cs typeface="Azo Sans Bold"/>
                <a:sym typeface="Azo Sans Bold"/>
              </a:defRPr>
            </a:lvl1pPr>
          </a:lstStyle>
          <a:p>
            <a:pPr defTabSz="609585"/>
            <a:r>
              <a:rPr lang="en-US"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CHILD</a:t>
            </a:r>
            <a:endParaRPr sz="1867" dirty="0">
              <a:solidFill>
                <a:srgbClr val="8064A2">
                  <a:lumMod val="75000"/>
                </a:srgb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78" name="Shape 49"/>
          <p:cNvSpPr/>
          <p:nvPr/>
        </p:nvSpPr>
        <p:spPr>
          <a:xfrm flipH="1">
            <a:off x="6936676" y="5791879"/>
            <a:ext cx="311200" cy="287259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Shape 51"/>
          <p:cNvSpPr/>
          <p:nvPr/>
        </p:nvSpPr>
        <p:spPr>
          <a:xfrm>
            <a:off x="6747819" y="2241469"/>
            <a:ext cx="327436" cy="239559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Shape 41"/>
          <p:cNvSpPr txBox="1"/>
          <p:nvPr/>
        </p:nvSpPr>
        <p:spPr>
          <a:xfrm>
            <a:off x="3270197" y="2579981"/>
            <a:ext cx="851194" cy="57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Reduced</a:t>
            </a:r>
            <a:endParaRPr sz="1867" dirty="0">
              <a:solidFill>
                <a:srgbClr val="8064A2">
                  <a:lumMod val="75000"/>
                </a:srgbClr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Garamond"/>
              <a:sym typeface="Garamond"/>
            </a:endParaRPr>
          </a:p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Frustration</a:t>
            </a:r>
          </a:p>
        </p:txBody>
      </p:sp>
      <p:sp>
        <p:nvSpPr>
          <p:cNvPr id="183" name="Shape 42"/>
          <p:cNvSpPr txBox="1"/>
          <p:nvPr/>
        </p:nvSpPr>
        <p:spPr>
          <a:xfrm>
            <a:off x="2830751" y="5194664"/>
            <a:ext cx="1645747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Give Voice</a:t>
            </a:r>
          </a:p>
        </p:txBody>
      </p:sp>
      <p:sp>
        <p:nvSpPr>
          <p:cNvPr id="184" name="Shape 43"/>
          <p:cNvSpPr txBox="1"/>
          <p:nvPr/>
        </p:nvSpPr>
        <p:spPr>
          <a:xfrm>
            <a:off x="2489479" y="3715006"/>
            <a:ext cx="2509384" cy="57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Compassionate</a:t>
            </a:r>
          </a:p>
          <a:p>
            <a:pPr algn="ctr" defTabSz="609585">
              <a:defRPr>
                <a:latin typeface="Azo Sans Regular"/>
                <a:ea typeface="Azo Sans Regular"/>
                <a:cs typeface="Azo Sans Regular"/>
                <a:sym typeface="Azo Sans Regular"/>
              </a:defRPr>
            </a:pPr>
            <a:r>
              <a:rPr sz="1867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Azo Sans Regular"/>
              </a:rPr>
              <a:t>Understanding</a:t>
            </a:r>
          </a:p>
        </p:txBody>
      </p:sp>
      <p:sp>
        <p:nvSpPr>
          <p:cNvPr id="187" name="Shape 52"/>
          <p:cNvSpPr/>
          <p:nvPr/>
        </p:nvSpPr>
        <p:spPr>
          <a:xfrm>
            <a:off x="3449415" y="3254438"/>
            <a:ext cx="0" cy="349124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Shape 53"/>
          <p:cNvSpPr/>
          <p:nvPr/>
        </p:nvSpPr>
        <p:spPr>
          <a:xfrm>
            <a:off x="3449415" y="4418426"/>
            <a:ext cx="0" cy="340663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Donut 1">
            <a:extLst>
              <a:ext uri="{FF2B5EF4-FFF2-40B4-BE49-F238E27FC236}">
                <a16:creationId xmlns:a16="http://schemas.microsoft.com/office/drawing/2014/main" id="{BFC43829-A5A3-D949-9607-E5AFEE246AD1}"/>
              </a:ext>
            </a:extLst>
          </p:cNvPr>
          <p:cNvSpPr/>
          <p:nvPr/>
        </p:nvSpPr>
        <p:spPr>
          <a:xfrm>
            <a:off x="2489478" y="5140406"/>
            <a:ext cx="2412633" cy="418366"/>
          </a:xfrm>
          <a:prstGeom prst="donut">
            <a:avLst>
              <a:gd name="adj" fmla="val 3595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40" hangingPunct="0"/>
            <a:endParaRPr lang="en-US" sz="1600" dirty="0">
              <a:solidFill>
                <a:srgbClr val="FFFFFF"/>
              </a:solidFill>
              <a:latin typeface="Calibri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71521-8B36-3C4B-9319-279639B244AA}"/>
              </a:ext>
            </a:extLst>
          </p:cNvPr>
          <p:cNvSpPr txBox="1"/>
          <p:nvPr/>
        </p:nvSpPr>
        <p:spPr>
          <a:xfrm>
            <a:off x="9854638" y="4584085"/>
            <a:ext cx="1374031" cy="1436291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40" hangingPunct="0"/>
            <a:r>
              <a:rPr lang="en-US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Helvetica Light"/>
              </a:rPr>
              <a:t>Manipulation</a:t>
            </a:r>
          </a:p>
          <a:p>
            <a:pPr algn="ctr" defTabSz="412740" hangingPunct="0"/>
            <a:r>
              <a:rPr lang="en-US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Triangulation</a:t>
            </a:r>
          </a:p>
          <a:p>
            <a:pPr algn="ctr" defTabSz="412740" hangingPunct="0"/>
            <a:r>
              <a:rPr lang="en-US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Helvetica Light"/>
              </a:rPr>
              <a:t>Aggression</a:t>
            </a:r>
          </a:p>
          <a:p>
            <a:pPr algn="ctr" defTabSz="412740" hangingPunct="0"/>
            <a:r>
              <a:rPr lang="en-US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Control</a:t>
            </a:r>
          </a:p>
          <a:p>
            <a:pPr algn="ctr" defTabSz="412740" hangingPunct="0"/>
            <a:r>
              <a:rPr lang="en-US" dirty="0">
                <a:solidFill>
                  <a:srgbClr val="8064A2">
                    <a:lumMod val="75000"/>
                  </a:srgb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sym typeface="Helvetica Light"/>
              </a:rPr>
              <a:t>Violence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E21F65-9D39-AC43-86BA-BE719F780E3D}"/>
              </a:ext>
            </a:extLst>
          </p:cNvPr>
          <p:cNvCxnSpPr>
            <a:cxnSpLocks/>
          </p:cNvCxnSpPr>
          <p:nvPr/>
        </p:nvCxnSpPr>
        <p:spPr>
          <a:xfrm>
            <a:off x="9854637" y="4588757"/>
            <a:ext cx="1384995" cy="1420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20E226-007D-3E44-BE88-95981E0D4E9B}"/>
              </a:ext>
            </a:extLst>
          </p:cNvPr>
          <p:cNvCxnSpPr>
            <a:cxnSpLocks/>
          </p:cNvCxnSpPr>
          <p:nvPr/>
        </p:nvCxnSpPr>
        <p:spPr>
          <a:xfrm flipV="1">
            <a:off x="9854637" y="4588757"/>
            <a:ext cx="1384995" cy="1420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687DD09-74EB-CF48-A18C-03EC0AE1B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7619" y="2350509"/>
            <a:ext cx="1411456" cy="3658449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215F8D7E-ACB1-F444-B61B-67DDDD89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solidFill>
            <a:srgbClr val="5B2D83"/>
          </a:solidFill>
        </p:spPr>
        <p:txBody>
          <a:bodyPr>
            <a:norm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Survival Behavior</a:t>
            </a:r>
          </a:p>
        </p:txBody>
      </p:sp>
      <p:sp>
        <p:nvSpPr>
          <p:cNvPr id="31" name="Donut 30">
            <a:extLst>
              <a:ext uri="{FF2B5EF4-FFF2-40B4-BE49-F238E27FC236}">
                <a16:creationId xmlns:a16="http://schemas.microsoft.com/office/drawing/2014/main" id="{3C069DDF-6F9A-7C42-B2E2-C7463ABA4CBB}"/>
              </a:ext>
            </a:extLst>
          </p:cNvPr>
          <p:cNvSpPr/>
          <p:nvPr/>
        </p:nvSpPr>
        <p:spPr>
          <a:xfrm>
            <a:off x="6801957" y="5140406"/>
            <a:ext cx="2412633" cy="418366"/>
          </a:xfrm>
          <a:prstGeom prst="donut">
            <a:avLst>
              <a:gd name="adj" fmla="val 3595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40" hangingPunct="0"/>
            <a:endParaRPr lang="en-US" sz="1600" dirty="0">
              <a:solidFill>
                <a:srgbClr val="FFFFFF"/>
              </a:solidFill>
              <a:latin typeface="Calibri"/>
              <a:sym typeface="Helvetica Light"/>
            </a:endParaRPr>
          </a:p>
        </p:txBody>
      </p:sp>
      <p:sp>
        <p:nvSpPr>
          <p:cNvPr id="32" name="Shape 52">
            <a:extLst>
              <a:ext uri="{FF2B5EF4-FFF2-40B4-BE49-F238E27FC236}">
                <a16:creationId xmlns:a16="http://schemas.microsoft.com/office/drawing/2014/main" id="{3D6D26E7-1A9C-9D42-8131-93FF1F613D15}"/>
              </a:ext>
            </a:extLst>
          </p:cNvPr>
          <p:cNvSpPr/>
          <p:nvPr/>
        </p:nvSpPr>
        <p:spPr>
          <a:xfrm>
            <a:off x="7962519" y="3240327"/>
            <a:ext cx="0" cy="349124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Shape 51">
            <a:extLst>
              <a:ext uri="{FF2B5EF4-FFF2-40B4-BE49-F238E27FC236}">
                <a16:creationId xmlns:a16="http://schemas.microsoft.com/office/drawing/2014/main" id="{4DAD05FF-5237-DE46-AB4B-189AC74BABF1}"/>
              </a:ext>
            </a:extLst>
          </p:cNvPr>
          <p:cNvSpPr/>
          <p:nvPr/>
        </p:nvSpPr>
        <p:spPr>
          <a:xfrm flipH="1">
            <a:off x="4178892" y="2265538"/>
            <a:ext cx="327435" cy="239559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Shape 53">
            <a:extLst>
              <a:ext uri="{FF2B5EF4-FFF2-40B4-BE49-F238E27FC236}">
                <a16:creationId xmlns:a16="http://schemas.microsoft.com/office/drawing/2014/main" id="{F55389CF-A4AF-2D43-8F13-34B0E5C86DCB}"/>
              </a:ext>
            </a:extLst>
          </p:cNvPr>
          <p:cNvSpPr/>
          <p:nvPr/>
        </p:nvSpPr>
        <p:spPr>
          <a:xfrm>
            <a:off x="7968823" y="4418426"/>
            <a:ext cx="0" cy="340663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Shape 49">
            <a:extLst>
              <a:ext uri="{FF2B5EF4-FFF2-40B4-BE49-F238E27FC236}">
                <a16:creationId xmlns:a16="http://schemas.microsoft.com/office/drawing/2014/main" id="{F1174D68-DF33-7842-B6FC-05A0273BE470}"/>
              </a:ext>
            </a:extLst>
          </p:cNvPr>
          <p:cNvSpPr/>
          <p:nvPr/>
        </p:nvSpPr>
        <p:spPr>
          <a:xfrm flipH="1" flipV="1">
            <a:off x="4571153" y="5878491"/>
            <a:ext cx="311201" cy="287256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defTabSz="609585"/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BF90F5-CBB2-D448-B2CE-54E3FEF432D7}"/>
              </a:ext>
            </a:extLst>
          </p:cNvPr>
          <p:cNvSpPr txBox="1"/>
          <p:nvPr/>
        </p:nvSpPr>
        <p:spPr>
          <a:xfrm>
            <a:off x="11413067" y="6365558"/>
            <a:ext cx="775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dirty="0">
                <a:solidFill>
                  <a:prstClr val="black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2496666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opy of TBRI Mantra_social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15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894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80" y="1391920"/>
            <a:ext cx="11511280" cy="326448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What are policies that will influence school decision makers to include play breaks in spite of standardized test score deficits?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 Play Coalition, The Nature of Play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2656464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149649" cy="5877744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7030A0"/>
                </a:solidFill>
              </a:rPr>
              <a:t>Recess Policies</a:t>
            </a:r>
            <a:br>
              <a:rPr lang="en-US" sz="3200" b="1" dirty="0">
                <a:solidFill>
                  <a:srgbClr val="7030A0"/>
                </a:solidFill>
              </a:rPr>
            </a:br>
            <a:br>
              <a:rPr lang="en-US" sz="3200" b="1" dirty="0">
                <a:solidFill>
                  <a:srgbClr val="7030A0"/>
                </a:solidFill>
              </a:rPr>
            </a:br>
            <a:r>
              <a:rPr lang="en-US" sz="3200" b="1" dirty="0">
                <a:solidFill>
                  <a:srgbClr val="7030A0"/>
                </a:solidFill>
              </a:rPr>
              <a:t>District Content Requirement Policies</a:t>
            </a:r>
            <a:br>
              <a:rPr lang="en-US" sz="3200" b="1" dirty="0">
                <a:solidFill>
                  <a:srgbClr val="7030A0"/>
                </a:solidFill>
              </a:rPr>
            </a:br>
            <a:br>
              <a:rPr lang="en-US" sz="3200" b="1" dirty="0">
                <a:solidFill>
                  <a:srgbClr val="7030A0"/>
                </a:solidFill>
              </a:rPr>
            </a:br>
            <a:r>
              <a:rPr lang="en-US" sz="3200" b="1" dirty="0">
                <a:solidFill>
                  <a:srgbClr val="7030A0"/>
                </a:solidFill>
              </a:rPr>
              <a:t>State Content Requirement Policies</a:t>
            </a:r>
            <a:br>
              <a:rPr lang="en-US" sz="3200" b="1" dirty="0">
                <a:solidFill>
                  <a:srgbClr val="7030A0"/>
                </a:solidFill>
              </a:rPr>
            </a:br>
            <a:br>
              <a:rPr lang="en-US" sz="3200" b="1" dirty="0">
                <a:solidFill>
                  <a:srgbClr val="7030A0"/>
                </a:solidFill>
              </a:rPr>
            </a:br>
            <a:r>
              <a:rPr lang="en-US" sz="3200" b="1" dirty="0">
                <a:solidFill>
                  <a:srgbClr val="7030A0"/>
                </a:solidFill>
              </a:rPr>
              <a:t>community projects – get kids involved</a:t>
            </a:r>
            <a:br>
              <a:rPr lang="en-US" sz="3200" b="1" dirty="0">
                <a:solidFill>
                  <a:srgbClr val="7030A0"/>
                </a:solidFill>
              </a:rPr>
            </a:br>
            <a:br>
              <a:rPr lang="en-US" sz="3200" b="1" dirty="0">
                <a:solidFill>
                  <a:srgbClr val="7030A0"/>
                </a:solidFill>
              </a:rPr>
            </a:br>
            <a:br>
              <a:rPr lang="en-US" sz="3200" b="1" dirty="0">
                <a:solidFill>
                  <a:srgbClr val="7030A0"/>
                </a:solidFill>
              </a:rPr>
            </a:b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Play Coalition, The Nature of Play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2648804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9AD1-FD9A-41AC-8112-DB9E9847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71258"/>
            <a:ext cx="7729728" cy="7048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Recess Policies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F09756-8D55-4830-9CF9-67ECF4604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38390"/>
            <a:ext cx="5711063" cy="31019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Unstructured, outdoor play (recess)</a:t>
            </a:r>
          </a:p>
          <a:p>
            <a:r>
              <a:rPr lang="en-US" b="1" dirty="0">
                <a:solidFill>
                  <a:schemeClr val="bg1"/>
                </a:solidFill>
              </a:rPr>
              <a:t>Each recess should be 15 minutes at least twice daily</a:t>
            </a:r>
          </a:p>
          <a:p>
            <a:r>
              <a:rPr lang="en-US" b="1" dirty="0">
                <a:solidFill>
                  <a:schemeClr val="bg1"/>
                </a:solidFill>
              </a:rPr>
              <a:t>Cannot remove for punishment or tutoring</a:t>
            </a:r>
          </a:p>
          <a:p>
            <a:r>
              <a:rPr lang="en-US" b="1" dirty="0">
                <a:solidFill>
                  <a:schemeClr val="bg1"/>
                </a:solidFill>
              </a:rPr>
              <a:t>Recess should count as content minutes</a:t>
            </a:r>
          </a:p>
          <a:p>
            <a:r>
              <a:rPr lang="en-US" b="1" dirty="0">
                <a:solidFill>
                  <a:schemeClr val="bg1"/>
                </a:solidFill>
              </a:rPr>
              <a:t>Recess minutes should be separate from physical education minutes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CED6F-B851-4AF8-AB2A-5ECC89BEC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96B4-12FF-4231-ADD1-8F3394AE345C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2543A-0355-44DC-A694-D34FAE37F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ACBCC-A377-4E6B-8D14-664BF1BB0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44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D5F3F1-3A4B-4A97-BEF6-D73A479792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0616" y="1261216"/>
            <a:ext cx="5914263" cy="496887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7030A0"/>
                </a:solidFill>
              </a:rPr>
              <a:t>No recess policy has all of these items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A0FF4E-B480-41EE-985B-ED813ED8006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79784" y="1171296"/>
            <a:ext cx="5001600" cy="70485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Michigan Charter School is following these principles</a:t>
            </a:r>
          </a:p>
        </p:txBody>
      </p:sp>
      <p:pic>
        <p:nvPicPr>
          <p:cNvPr id="2050" name="B6BC594B-0D14-4F15-908A-5B34009CA42D" descr="Resized_20220829_134134.JPEG">
            <a:extLst>
              <a:ext uri="{FF2B5EF4-FFF2-40B4-BE49-F238E27FC236}">
                <a16:creationId xmlns:a16="http://schemas.microsoft.com/office/drawing/2014/main" id="{F9455C21-0876-4239-B387-16AAC8C4D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973" y="4546904"/>
            <a:ext cx="3093411" cy="21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B36EFD5D-0FC5-471C-8CB2-52F828049A04" descr="Resized_20220829_134033.JPEG">
            <a:extLst>
              <a:ext uri="{FF2B5EF4-FFF2-40B4-BE49-F238E27FC236}">
                <a16:creationId xmlns:a16="http://schemas.microsoft.com/office/drawing/2014/main" id="{88849047-E587-4014-837F-E4B457C3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973" y="2136316"/>
            <a:ext cx="3093411" cy="232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B54A4BCD-A9A5-4895-B908-BDEDCC1A41BF" descr="Resized_20220829_134212.JPEG">
            <a:extLst>
              <a:ext uri="{FF2B5EF4-FFF2-40B4-BE49-F238E27FC236}">
                <a16:creationId xmlns:a16="http://schemas.microsoft.com/office/drawing/2014/main" id="{9C076AC6-0ECF-438A-B30C-A2B3AE623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26" y="2136946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B186F3-C990-42A6-BB3B-5676A6E3D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26" y="4517488"/>
            <a:ext cx="3067340" cy="22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98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40" y="318"/>
            <a:ext cx="8793480" cy="1143000"/>
          </a:xfrm>
        </p:spPr>
        <p:txBody>
          <a:bodyPr/>
          <a:lstStyle/>
          <a:p>
            <a:r>
              <a:rPr lang="en-US" b="1" dirty="0"/>
              <a:t>Lack of Loose Parts for Kids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6825" y="1377386"/>
            <a:ext cx="4541520" cy="5145651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en-US" sz="2400" b="1" dirty="0">
                <a:solidFill>
                  <a:srgbClr val="7030A0"/>
                </a:solidFill>
              </a:rPr>
              <a:t>Hula hoops</a:t>
            </a:r>
          </a:p>
          <a:p>
            <a:pPr lvl="0"/>
            <a:r>
              <a:rPr lang="en-US" sz="2400" b="1" dirty="0">
                <a:solidFill>
                  <a:srgbClr val="7030A0"/>
                </a:solidFill>
              </a:rPr>
              <a:t>Plastic connecting pipes/pieces</a:t>
            </a:r>
          </a:p>
          <a:p>
            <a:pPr lvl="0"/>
            <a:r>
              <a:rPr lang="en-US" sz="2400" b="1" dirty="0">
                <a:solidFill>
                  <a:srgbClr val="7030A0"/>
                </a:solidFill>
              </a:rPr>
              <a:t>Mesh Frisbees</a:t>
            </a:r>
          </a:p>
          <a:p>
            <a:pPr lvl="0"/>
            <a:r>
              <a:rPr lang="en-US" sz="2400" b="1" dirty="0">
                <a:solidFill>
                  <a:srgbClr val="7030A0"/>
                </a:solidFill>
              </a:rPr>
              <a:t>Jump ropes</a:t>
            </a:r>
          </a:p>
          <a:p>
            <a:pPr lvl="0"/>
            <a:r>
              <a:rPr lang="en-US" sz="2400" b="1" dirty="0">
                <a:solidFill>
                  <a:srgbClr val="7030A0"/>
                </a:solidFill>
              </a:rPr>
              <a:t>Crawl-through tunnels</a:t>
            </a:r>
          </a:p>
          <a:p>
            <a:pPr lvl="0"/>
            <a:r>
              <a:rPr lang="en-US" sz="2400" b="1" dirty="0">
                <a:solidFill>
                  <a:srgbClr val="7030A0"/>
                </a:solidFill>
              </a:rPr>
              <a:t>Buckets</a:t>
            </a:r>
          </a:p>
          <a:p>
            <a:pPr lvl="0"/>
            <a:r>
              <a:rPr lang="en-US" sz="2400" b="1" dirty="0">
                <a:solidFill>
                  <a:srgbClr val="7030A0"/>
                </a:solidFill>
              </a:rPr>
              <a:t>Sand/Shovels/scoops</a:t>
            </a:r>
          </a:p>
          <a:p>
            <a:pPr lvl="0"/>
            <a:r>
              <a:rPr lang="en-US" sz="2400" b="1" dirty="0">
                <a:solidFill>
                  <a:srgbClr val="7030A0"/>
                </a:solidFill>
              </a:rPr>
              <a:t>Pool noodles</a:t>
            </a:r>
          </a:p>
          <a:p>
            <a:pPr lvl="0"/>
            <a:r>
              <a:rPr lang="en-US" sz="2400" b="1" dirty="0">
                <a:solidFill>
                  <a:srgbClr val="7030A0"/>
                </a:solidFill>
              </a:rPr>
              <a:t>Cardboard boxes</a:t>
            </a:r>
          </a:p>
          <a:p>
            <a:pPr lvl="0"/>
            <a:endParaRPr lang="en-US" sz="2400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0813" y="1377386"/>
            <a:ext cx="4358640" cy="513639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</a:rPr>
              <a:t>Music 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Pots, pans, utensils, small hibachi type grill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Odds &amp; ends tools; nuts &amp; bolts; small wood boards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Puppets (sock puppets great option!)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Clothing, hats, shoes for make believe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Bubbles, playdough, chalk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</a:rPr>
              <a:t>Legos, blocks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035E0-C0D3-45F6-B5DF-246A10F9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502844"/>
            <a:ext cx="2753746" cy="323968"/>
          </a:xfrm>
        </p:spPr>
        <p:txBody>
          <a:bodyPr/>
          <a:lstStyle/>
          <a:p>
            <a:fld id="{32894954-1768-4886-8658-A6BCBD6E730A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9A699-BF54-469E-B599-65911F4C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7737" y="6340157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t>45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E84259-1386-4D6F-9F3C-405877376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13778"/>
            <a:ext cx="5901189" cy="320040"/>
          </a:xfrm>
        </p:spPr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75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B5F3C-84D1-49DF-A7B0-28E65D194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896" y="301752"/>
            <a:ext cx="7729728" cy="816221"/>
          </a:xfrm>
        </p:spPr>
        <p:txBody>
          <a:bodyPr/>
          <a:lstStyle/>
          <a:p>
            <a:r>
              <a:rPr lang="en-US" dirty="0"/>
              <a:t>District &amp; State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03601-C8AC-4698-AC5A-1016E98C0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103120"/>
            <a:ext cx="7729728" cy="363690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Require play breaks every 60-90 minutes in Inservice/Professional Development Trainings</a:t>
            </a:r>
          </a:p>
          <a:p>
            <a:r>
              <a:rPr lang="en-US" dirty="0">
                <a:solidFill>
                  <a:schemeClr val="bg1"/>
                </a:solidFill>
              </a:rPr>
              <a:t>Keep good leadership at schools</a:t>
            </a:r>
          </a:p>
          <a:p>
            <a:r>
              <a:rPr lang="en-US" dirty="0">
                <a:solidFill>
                  <a:schemeClr val="bg1"/>
                </a:solidFill>
              </a:rPr>
              <a:t>Cross-curricular teaching</a:t>
            </a:r>
          </a:p>
          <a:p>
            <a:r>
              <a:rPr lang="en-US" dirty="0">
                <a:solidFill>
                  <a:schemeClr val="bg1"/>
                </a:solidFill>
              </a:rPr>
              <a:t>Stick with curriculum so it can work</a:t>
            </a:r>
          </a:p>
          <a:p>
            <a:r>
              <a:rPr lang="en-US" dirty="0">
                <a:solidFill>
                  <a:schemeClr val="bg1"/>
                </a:solidFill>
              </a:rPr>
              <a:t>Less school per day (quality vs quantity)</a:t>
            </a:r>
          </a:p>
          <a:p>
            <a:r>
              <a:rPr lang="en-US" dirty="0">
                <a:solidFill>
                  <a:schemeClr val="bg1"/>
                </a:solidFill>
              </a:rPr>
              <a:t>Minimize assessments to prepare for a standardized test</a:t>
            </a:r>
          </a:p>
          <a:p>
            <a:r>
              <a:rPr lang="en-US" dirty="0">
                <a:solidFill>
                  <a:schemeClr val="bg1"/>
                </a:solidFill>
              </a:rPr>
              <a:t>Education agencies need to give local control more decisions</a:t>
            </a:r>
          </a:p>
          <a:p>
            <a:r>
              <a:rPr lang="en-US" dirty="0">
                <a:solidFill>
                  <a:schemeClr val="bg1"/>
                </a:solidFill>
              </a:rPr>
              <a:t>State bills need to have resources to support school districts</a:t>
            </a:r>
          </a:p>
          <a:p>
            <a:r>
              <a:rPr lang="en-US" dirty="0">
                <a:solidFill>
                  <a:schemeClr val="bg1"/>
                </a:solidFill>
              </a:rPr>
              <a:t>Ask the question – why are teachers leaving in the middle of the school year?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BB1E1-C7A7-4EC2-B20E-5EE0D0A4D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90F34-1D9D-401B-8CCE-4481F9888D9C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6EDD7-CACF-4D5D-8338-A3AEFFE2C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C04BB-383A-4413-92E2-104D3F75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53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0AD45-055A-4CC8-9A39-BD114E2C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Projects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70322A-B805-4AC4-93AB-6030709A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96B4-12FF-4231-ADD1-8F3394AE345C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C51F2-B417-418C-9405-80908876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DEFC3-62D9-4BDF-B02F-7C64D537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4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D32D-AE73-4A88-A1F9-83B87DC7B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3012"/>
            <a:ext cx="7729728" cy="1188720"/>
          </a:xfrm>
        </p:spPr>
        <p:txBody>
          <a:bodyPr/>
          <a:lstStyle/>
          <a:p>
            <a:r>
              <a:rPr lang="en-US" dirty="0"/>
              <a:t>Who are more open to your message for play in schools?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FEB99-D9C6-45B9-B842-7050059E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36800"/>
            <a:ext cx="7729728" cy="340322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Forward thinkers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Those willing to step out on a limb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Those who believe in play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11AC2-2D1B-4B90-BD6E-B989ECADB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96B4-12FF-4231-ADD1-8F3394AE345C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442EA-3D87-4ECC-9646-BA09E0427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99CB4-396F-486E-961B-AA353FBA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05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61" y="274320"/>
            <a:ext cx="11023600" cy="1181654"/>
          </a:xfrm>
        </p:spPr>
        <p:txBody>
          <a:bodyPr anchor="t">
            <a:no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entury Gothic" panose="020B0502020202020204"/>
              </a:rPr>
              <a:t>Making unstructured play a priority takes intentional planning</a:t>
            </a:r>
            <a:br>
              <a:rPr lang="en-US" sz="3600" b="1" dirty="0">
                <a:solidFill>
                  <a:srgbClr val="7030A0"/>
                </a:solidFill>
                <a:latin typeface="Century Gothic" panose="020B0502020202020204"/>
              </a:rPr>
            </a:b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DA51F-9E1B-1649-A33E-8991AC2E94DD}"/>
              </a:ext>
            </a:extLst>
          </p:cNvPr>
          <p:cNvSpPr txBox="1"/>
          <p:nvPr/>
        </p:nvSpPr>
        <p:spPr>
          <a:xfrm>
            <a:off x="1016000" y="2251754"/>
            <a:ext cx="9679007" cy="29084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defRPr/>
            </a:pPr>
            <a:endParaRPr lang="en-US" sz="21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342900">
              <a:defRPr/>
            </a:pPr>
            <a:endParaRPr lang="en-US" sz="21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/>
              </a:rPr>
              <a:t>What is one thing you, your school, or your work place can do right now to bring play/breaks into the day?</a:t>
            </a:r>
          </a:p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002060"/>
              </a:solidFill>
              <a:latin typeface="Century Gothic" panose="020B0502020202020204"/>
            </a:endParaRPr>
          </a:p>
          <a:p>
            <a:pPr defTabSz="342900">
              <a:defRPr/>
            </a:pPr>
            <a:endParaRPr lang="en-US" sz="21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6A750-A2A6-B848-8666-E33D30D460DA}"/>
              </a:ext>
            </a:extLst>
          </p:cNvPr>
          <p:cNvSpPr txBox="1"/>
          <p:nvPr/>
        </p:nvSpPr>
        <p:spPr>
          <a:xfrm>
            <a:off x="3943585" y="3653709"/>
            <a:ext cx="28613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endParaRPr lang="en-US" sz="1350" b="1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Century Gothic" panose="020B0502020202020204"/>
              </a:rPr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F2CABD-D01F-4641-BC93-D4229A41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465B-F61D-4839-8993-FF7599DF173B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EB05C-D4C7-4296-A8D2-F461E0FCF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B39C-ADBC-4F25-9A8D-E792791D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0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3" y="398585"/>
            <a:ext cx="10353762" cy="1257300"/>
          </a:xfrm>
        </p:spPr>
        <p:txBody>
          <a:bodyPr anchor="t">
            <a:normAutofit fontScale="90000"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Educational Challenges </a:t>
            </a:r>
            <a:r>
              <a:rPr lang="en-US" sz="4800" b="1" dirty="0">
                <a:solidFill>
                  <a:schemeClr val="bg1"/>
                </a:solidFill>
              </a:rPr>
              <a:t>Post-COVID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ED04DAF-1E3F-4397-8834-E64118E9B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926565"/>
              </p:ext>
            </p:extLst>
          </p:nvPr>
        </p:nvGraphicFramePr>
        <p:xfrm>
          <a:off x="252584" y="1477108"/>
          <a:ext cx="11719022" cy="4867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551963" y="2088077"/>
            <a:ext cx="16740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/>
          </a:p>
          <a:p>
            <a:pPr lvl="0"/>
            <a:r>
              <a:rPr lang="en-US" sz="6000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3518" y="6581001"/>
            <a:ext cx="2408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U.S.Play</a:t>
            </a:r>
            <a:r>
              <a:rPr lang="en-US" sz="1200" dirty="0"/>
              <a:t> Coalition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3451877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DEA6E-8D05-49C2-BE55-2A2C6937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989" y="1315604"/>
            <a:ext cx="7729728" cy="26959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Start early, Never quit</a:t>
            </a:r>
            <a:br>
              <a:rPr lang="en-US" b="1" dirty="0">
                <a:solidFill>
                  <a:srgbClr val="7030A0"/>
                </a:solidFill>
              </a:rPr>
            </a:b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Start </a:t>
            </a:r>
            <a:r>
              <a:rPr lang="en-US" b="1" dirty="0" err="1">
                <a:solidFill>
                  <a:srgbClr val="7030A0"/>
                </a:solidFill>
              </a:rPr>
              <a:t>lateR</a:t>
            </a:r>
            <a:r>
              <a:rPr lang="en-US" b="1" dirty="0">
                <a:solidFill>
                  <a:srgbClr val="7030A0"/>
                </a:solidFill>
              </a:rPr>
              <a:t>, stay with 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5D6D7-21ED-4E16-8D2A-9F2B186E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F6A42-0CCF-4851-8F65-DFDC40D27974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74486-5D7D-4DD8-80E2-3366E264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E613E6-2E5C-4D55-902C-5CAE5895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95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png;base64,iVBORw0KGgoAAAANSUhEUgAAAMwAAAD3CAMAAABmQUuuAAAAflBMVEX///8AAACenp77+/vCwsLb29v39/fy8vKvr6/e3t5ubm68vLyqqqrk5OSXl5fu7u55eXmGhoZAQEAqKirR0dG0tLSBgYFRUVGUlJRiYmLHx8ceHh5ISEjn5+cNDQ2NjY1ZWVlpaWknJycyMjI5OTldXV0XFxejo6McHBxJSUkgkAKqAAAJ+0lEQVR4nO2d13rjKhCAjXtvsRPHiYviONl9/xc8AjWQAM2gwujb899s4rWUGQnBNEa9XreYnH1LUCM79rHwLUNtvDHGPn59S1ETVyZYDnwLUgMLlrAb+ZalKhcm8ej4w/PBVLqszpDleXR3sL0XlGFs3tGpYKzRJaSbE/VUrwy7HnxL5sCbQRnG3js31i5GXUK6NhHsbMqwbg21X6suXdJmMv0q0YWxiW8hIQyGr+WahLz5FrSUydI8h3VroA2mn2BNQig7oaM5RpOQ+LhleAVeaE3Vh79IVdgwOi7+bepZfokL/ElhL3fxz6s4cJZ+TEabhUlwlWA+n68v/IDZaBYd+Z39L5GR9mpR4Jn88DhpjjzIX21dbh0WXZa93ontx8fFaKw9VDF5gpbl1rE2afJxFP9/0+sheCgHDFuS2MzKoMoXxOHPHdO4sGYOt9dwCvoxDrBy8hdi17TIJsZ30/BiYO/rkD/u2LDQBo4WVcBrRjF84yNAcDEMrogV9DRFZZhltmiIjU2VB9xR0Shzbd3NebHoskecR6MM6vg62Ft0uWNONNKdodUY7iofQZbZok6lH64trp3WoMsNeTL9Wdry2ia224JfJgL9eZbteNQ2VRyM+LPpVC8NyJ5na1Hly2VSvZrO1q9d9hxDXY4iZeZySrMhcalbepWSgIWbXfVtPN+6ZvEVbEOMc3U6q8WYaDBKqFutVdyGed98wteaVcgo1cXVt7LYRmCLFYktaJGAXTIjtDZNBNieOEyPiLm0fJBx3Ox3i5cHO8FF3Nz3BVAfmC6Obu/MfELQOMuEe9+Uf3tjXV9k6r41D4A2yoUu9VSNsaQibmtDIRQg8V5mI+WCIt+Lme0CBHBdXCc0qxP+abc6dQaRcbjbPLEibuZuyb3fWzyck/aIN+3DM8bp4rhwmgKJKVfTs2CoAmEsKA7PjXUAaADF/ooAkqBb7U232A/7nP9tezL1OJZe6AdLjuupaJhbfUXWl8SxlyVo+ALM81qs1RwyO/X+lI7P5H6e7VprqOAemj2BAvd+plBZ5YTQ59zb2ELJeqpEvCBSyX/qFCmEyD7iqOToGmclM2+3BTD9iKZq1VXQkFwufFVTxeoItE71QBdiCmgYx7VSJr+mbc9r9HRaB9+1uLfq9ClOeX4Y/mJz1JSJlBfO9+TDoTFK2Ay15SET2zn4lY3EW5u61FglEkUZ82N21Nqj8+JqjWkJ78JVc3FaujmfdarC0QcRWlmE2qt2gYTtqtFc+LTIoeFprYaVEgPau8LQer3oChmPgFPvNAYEGFjFgkuR18cUG2Ep54/HesoztuK4jKff/S/nG7ru2Eo+KOVDpRrV+Wy/mCpHrXO1j/lMoU7ntI0qCjt1WqBtmjN6xv36rBzvA62HSoXZmfvWhDMYzdC7XbSQ2W+J3/FSxP9qk3K5VbVDfZloBpbVtPEtfo5xWbWSFXqbLQ/T9TxwG3H+d4kYuDhM2W61P+0QYJV5+JbYBto6oPfQZKCT5S2HaHAgM6X1xzRrBTsLUDA2zQQ4ZRqvpq7EBKcM6flM3/vGAu1xhkwgkNlhrQfn6pDw0CygtHErm28RlGPgPYBWxgRRL0S7sYfA1DaqiKc9vCgsheAquq4F5IBqQ306iwCmeO++5QRh3Vme4T/mDAFYNVi5cK4VoCWQvuUE8b8yVLEU2ndPGWjS0LecIKD2mW85QQB16YQyYI/Tt6AQoM8/8ZBGBLTBXxfMmQF0lHXhzsBrU3xLCgBe4+lbUgBgXZruEFEDiFAg5e6eEYgiG9I5GgFitwexaoAipTsgJdpufIUGFdP0LWwZqMIa2lkN+PIvID6d4Wq7iU9nuC0elOs0evauf0WIB2hRuhDvvY5ZZUK+fctrBVl1QlsZ5N502sogix1pKwPPAQpoz2b/sjK0s5qgPjAZjfYirAxynw2hwnMN/7IyRF62YABZhe7U3LQ1kO2AaN8Z5D5V2soga7VpK4PThXLF2QzbBopyLSAD58xivL0Co5zFJ7Y/F+EswMcrsqmQ/72nRvDdEHxLbAEXZGKkI4D4bpO+JbaAbhlI+IkBN7RMIeyY4XfYE97XgNaFsGPm0GSD7oqJ3AfEKJfOIndoceg+/w7NT8imMx1uzIdvmY0EeGXey8/qB5eGW1RdGYcuw3RD5vhpmZHNZoI3MikQ3aeN3W4e41tsPY5Ndci00VFgbs3PSZpmE+bWX4vkJs3JFZn6i6G5SfOAjPzF0DQ0kRUmCTRXTTddSLwGu4Brez2KxRkY61+JRf/4llwD5umfKUPSt+QaEMWyH+p7nHxLriGUCqpP/6iYPvT8Zl75ewZ2ONu+KF2DmnoZoTvc/ge/OKuv1NbRs2f4igl+o9lQSRXQK9AecJ8R6gRMFGuBYKyZhyaA7tm2p5gLBHNNT/bKB8+oPJ0p8uTS7wSrzfs8aMQXjbJ3wV1FAYP0AcFk04qbv3Men7SHaCNdZGWefgXX8vMVujQi1nKxVAHt436G0kcUg00nNg7nNPGj5VXK8Zflb/zxJ7ORFV8w4jXDnD2P02TKtkd/MpvZZnv6DJrwmS4aZkpDGpKdNNPiZINvE66V1/hxVzw52sVmhmjAWMTWhV2phKXpZmg5UtRZ7q3Ld2Ouok6TSqEgzfhMwlmWfx81luKf8SF24IWy6lZB2vtnz/JFP8QbZPntSpozqwkDsskzQeat8AfkEU++syx4oVYLEM1qxKTWs8i+LhL/K/0h1yqMtjJppCZKWKa25DP5QVWG9jOTbjiNDIJjssivknHWJWWCRMz49+/kyX+LQzGLDimTZJ2SaWrwHbvG03iBVFdV2j2OEykL3v2A/arfEJheQ06DRMpihm8d66dkDOmFZ2Ryj4wGJTJN29CMhbR0xlD8GXrxWZlYSFvYRVamNblcSNwZm2n/zHQh3EPrsE7jmrZyBckzoGpnDhbSm8OsURepmovc7tnNevt2z1VoWGdcadkk5WiujktdcrbEFqY5M5vS/yUTbvZFQvvNJoZIedmTkD1crYgJg8/DX5rETNn1Tq8BraZTk945acv4TD2Z0gxSkHzz3ryECIQCn6czNytjm+tPeZ4yvZm0ameWf+fJ7Bpd7gBiBhNVJkPM0EDvJFWGaggwFPAHagKnypD1M3fwy0x+mGFIlaEdzoCRKkMxC4gl9QEo1pthyRwa35JUZ5ZlpOkVAuE4yK4P2bkZhtr8kHYSoIz8Phvf8lRgWWh80tWH5hDkNWEka7QAjPQbubpoAwxMxVtdVEZ0Ctgvz4V6wS4q05vd+qI8I1+XSrBIEwx3rZc8DfAZjruXJ/X8jJWJuBeidPjEfyIYn4VzF/7Yktv+Ox7O3HbYCRhFOYyA22Q7nikcduJVGno21ydPdTy4HjuR9ph21QJIufO0zJHdfctRCxsRaqva1/A/OhVx46/RnAY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71800" y="5334000"/>
            <a:ext cx="6172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www.liinkproject.tcu.edu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26886"/>
            <a:ext cx="53213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18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0888" y="3387501"/>
            <a:ext cx="3381375" cy="3924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342900"/>
            <a:r>
              <a:rPr lang="en-US" sz="2100" b="1" dirty="0">
                <a:solidFill>
                  <a:prstClr val="white"/>
                </a:solidFill>
                <a:latin typeface="Corbel" panose="020B0503020204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www.liinkproject.tcu.edu</a:t>
            </a:r>
            <a:endParaRPr lang="en-US" sz="1350" dirty="0">
              <a:solidFill>
                <a:prstClr val="white"/>
              </a:solidFill>
              <a:latin typeface="Corbel" panose="020B0503020204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94" y="2498448"/>
            <a:ext cx="908120" cy="915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75338" y="2810442"/>
            <a:ext cx="3173232" cy="3000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342900"/>
            <a:r>
              <a:rPr lang="en-US" sz="1500" b="1" dirty="0">
                <a:solidFill>
                  <a:prstClr val="white"/>
                </a:solidFill>
                <a:latin typeface="Corbel" panose="020B050302020402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www.facebook.com/theliinkproject</a:t>
            </a:r>
            <a:endParaRPr lang="en-US" sz="1500" b="1">
              <a:solidFill>
                <a:prstClr val="white"/>
              </a:solidFill>
              <a:latin typeface="Corbel" panose="020B0503020204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12" y="4144748"/>
            <a:ext cx="1536184" cy="1828664"/>
          </a:xfrm>
          <a:prstGeom prst="rect">
            <a:avLst/>
          </a:prstGeom>
        </p:spPr>
      </p:pic>
      <p:pic>
        <p:nvPicPr>
          <p:cNvPr id="3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33D923E-066C-4184-AB0B-24DC9D324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59" y="1926954"/>
            <a:ext cx="2665835" cy="1319091"/>
          </a:xfrm>
          <a:prstGeom prst="rect">
            <a:avLst/>
          </a:prstGeom>
        </p:spPr>
      </p:pic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53AFCBAB-DA6D-4E79-860D-D22CDAA2F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614" y="3707269"/>
            <a:ext cx="899773" cy="917916"/>
          </a:xfrm>
          <a:prstGeom prst="rect">
            <a:avLst/>
          </a:prstGeom>
        </p:spPr>
      </p:pic>
      <p:pic>
        <p:nvPicPr>
          <p:cNvPr id="11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EE5198FD-C22A-4E3F-9A17-C525CDA2A8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4615" y="4935764"/>
            <a:ext cx="899773" cy="9179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008160-B899-44D2-8D2E-9168FC32B4FA}"/>
              </a:ext>
            </a:extLst>
          </p:cNvPr>
          <p:cNvSpPr txBox="1"/>
          <p:nvPr/>
        </p:nvSpPr>
        <p:spPr>
          <a:xfrm>
            <a:off x="7375339" y="3992937"/>
            <a:ext cx="1313543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42900"/>
            <a:r>
              <a:rPr lang="en-US" dirty="0">
                <a:solidFill>
                  <a:prstClr val="white"/>
                </a:solidFill>
                <a:latin typeface="Corbel" panose="020B0503020204020204"/>
              </a:rPr>
              <a:t>@tculiink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D3EC5-4B9F-4270-A3C0-386E26708C81}"/>
              </a:ext>
            </a:extLst>
          </p:cNvPr>
          <p:cNvSpPr txBox="1"/>
          <p:nvPr/>
        </p:nvSpPr>
        <p:spPr>
          <a:xfrm>
            <a:off x="7375757" y="5221598"/>
            <a:ext cx="111397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42900"/>
            <a:r>
              <a:rPr lang="en-US" dirty="0">
                <a:solidFill>
                  <a:prstClr val="white"/>
                </a:solidFill>
                <a:latin typeface="Corbel" panose="020B0503020204020204"/>
              </a:rPr>
              <a:t>@tculiink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3919" y="4717135"/>
            <a:ext cx="226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orbel" panose="020B0503020204020204"/>
              </a:rPr>
              <a:t>d.rhea@tcu.edu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5BDD0F-4ED4-4251-B233-E8503A0A551D}"/>
              </a:ext>
            </a:extLst>
          </p:cNvPr>
          <p:cNvSpPr txBox="1">
            <a:spLocks/>
          </p:cNvSpPr>
          <p:nvPr/>
        </p:nvSpPr>
        <p:spPr>
          <a:xfrm>
            <a:off x="3139791" y="330233"/>
            <a:ext cx="5349937" cy="1407008"/>
          </a:xfrm>
          <a:prstGeom prst="parallelogram">
            <a:avLst>
              <a:gd name="adj" fmla="val 102136"/>
            </a:avLst>
          </a:prstGeom>
          <a:solidFill>
            <a:schemeClr val="tx1">
              <a:alpha val="10000"/>
            </a:schemeClr>
          </a:solidFill>
        </p:spPr>
        <p:txBody>
          <a:bodyPr lIns="378000" tIns="8100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 defTabSz="685800"/>
            <a:r>
              <a:rPr lang="en-US" sz="4050" b="1" dirty="0">
                <a:solidFill>
                  <a:srgbClr val="7030A0"/>
                </a:solidFill>
                <a:latin typeface="Arial" panose="020B0604020202020204"/>
              </a:rPr>
              <a:t>Thank-You!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575CAA-C2B7-4B78-B36F-2AAA9DBC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9C25-B29C-487F-94B0-C39A5C3C2763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0F3E963-2BC7-4F6D-B969-009A96A1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F3BC20B-DE37-456A-8C39-B59F595E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3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86965" y="228601"/>
            <a:ext cx="7543800" cy="15144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What’s Missing?</a:t>
            </a:r>
            <a:br>
              <a:rPr lang="en-US" sz="4000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endParaRPr lang="en-US" sz="4000" b="1" dirty="0"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D22DF-C953-4701-B470-BECA11A1B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8DB-8E46-4125-997C-481ACBD40D7C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6EC34-6003-47EF-A3C9-F3BEFF458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503A35-5E96-482E-B2F1-EB1B35D6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76242B-6B1A-4945-9434-137BBA5BA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45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673" y="315620"/>
            <a:ext cx="10660828" cy="101334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Nature Deficit Disorder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/>
            <a:fld id="{D495E168-DA5E-4888-8D8A-92B118324C14}" type="slidenum">
              <a:rPr lang="en-US">
                <a:solidFill>
                  <a:prstClr val="white"/>
                </a:solidFill>
                <a:latin typeface="Franklin Gothic Book"/>
              </a:rPr>
              <a:pPr defTabSz="685800"/>
              <a:t>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946673" y="2133601"/>
            <a:ext cx="5777125" cy="350340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Target Focused vs Field Focused (ADHD)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Stress response – relaxed state</a:t>
            </a:r>
            <a:endParaRPr lang="en-US" sz="2400" b="1" dirty="0">
              <a:solidFill>
                <a:srgbClr val="FFFF00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sz="24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Hormone: D3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Eyes/colors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Weather variety – fresh air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858" y="2133600"/>
            <a:ext cx="2722063" cy="30623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427D8-9A7B-49DD-96A0-CE544BDDF9B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038036-5853-42D0-9B7C-0B709921E77B}" type="datetime1">
              <a:rPr lang="en-US" noProof="0" smtClean="0"/>
              <a:t>10/7/2022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DE32A-2BA2-4A25-A01C-9D75E05BB7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IPA USA Conference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9901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962" y="443552"/>
            <a:ext cx="7729728" cy="1188720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D3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10185" y="2452786"/>
            <a:ext cx="4388195" cy="3643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What is it &amp; Why do we need it</a:t>
            </a:r>
          </a:p>
          <a:p>
            <a:pPr lvl="1"/>
            <a:r>
              <a:rPr lang="en-US" sz="2100" b="1" dirty="0">
                <a:solidFill>
                  <a:srgbClr val="FFFF00"/>
                </a:solidFill>
              </a:rPr>
              <a:t>Hormone that needs the sun</a:t>
            </a:r>
          </a:p>
          <a:p>
            <a:pPr lvl="1"/>
            <a:r>
              <a:rPr lang="en-US" sz="2100" b="1" dirty="0">
                <a:solidFill>
                  <a:srgbClr val="FFFF00"/>
                </a:solidFill>
              </a:rPr>
              <a:t>Immune system builder</a:t>
            </a:r>
          </a:p>
          <a:p>
            <a:pPr lvl="1"/>
            <a:r>
              <a:rPr lang="en-US" sz="2100" b="1" dirty="0">
                <a:solidFill>
                  <a:srgbClr val="FFFF00"/>
                </a:solidFill>
              </a:rPr>
              <a:t>Stress reducer</a:t>
            </a:r>
          </a:p>
          <a:p>
            <a:pPr lvl="1"/>
            <a:r>
              <a:rPr lang="en-US" sz="2100" b="1" dirty="0">
                <a:solidFill>
                  <a:srgbClr val="FFFF00"/>
                </a:solidFill>
              </a:rPr>
              <a:t>Fights chronic diseases</a:t>
            </a:r>
          </a:p>
          <a:p>
            <a:pPr marL="185166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352593" y="2452786"/>
            <a:ext cx="4388195" cy="3770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How do we get it naturally?</a:t>
            </a:r>
          </a:p>
          <a:p>
            <a:pPr lvl="1"/>
            <a:r>
              <a:rPr lang="en-US" sz="2100" b="1" dirty="0">
                <a:solidFill>
                  <a:srgbClr val="FFFF00"/>
                </a:solidFill>
              </a:rPr>
              <a:t>From the sun</a:t>
            </a:r>
          </a:p>
          <a:p>
            <a:pPr lvl="1"/>
            <a:r>
              <a:rPr lang="en-US" sz="2100" b="1" dirty="0">
                <a:solidFill>
                  <a:srgbClr val="FFFF00"/>
                </a:solidFill>
              </a:rPr>
              <a:t>Best time – 10-2</a:t>
            </a:r>
          </a:p>
          <a:p>
            <a:pPr lvl="1"/>
            <a:r>
              <a:rPr lang="en-US" sz="2100" b="1" dirty="0">
                <a:solidFill>
                  <a:srgbClr val="FFFF00"/>
                </a:solidFill>
              </a:rPr>
              <a:t>15-20 minute segments</a:t>
            </a:r>
          </a:p>
          <a:p>
            <a:pPr lvl="1"/>
            <a:r>
              <a:rPr lang="en-US" sz="2100" b="1" dirty="0">
                <a:solidFill>
                  <a:srgbClr val="FFFF00"/>
                </a:solidFill>
              </a:rPr>
              <a:t>All weather conditions</a:t>
            </a:r>
          </a:p>
          <a:p>
            <a:pPr lvl="1"/>
            <a:r>
              <a:rPr lang="en-US" sz="2100" b="1" dirty="0">
                <a:solidFill>
                  <a:srgbClr val="FFFF00"/>
                </a:solidFill>
              </a:rPr>
              <a:t>Best location - Between elbow and wrist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C74A9-C2B3-4D7A-BA97-532369DE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7E9F-3C61-4B80-A1EC-1A706548CA5B}" type="datetime1">
              <a:rPr lang="en-US" smtClean="0">
                <a:solidFill>
                  <a:schemeClr val="tx1"/>
                </a:solidFill>
              </a:rPr>
              <a:t>10/7/2022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3F33C-C694-4BD8-B76E-E5B31B048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364D13-4F59-47E6-B2D9-CF3D9ECD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IPA USA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2303401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280" y="188511"/>
            <a:ext cx="8041440" cy="1082006"/>
          </a:xfrm>
        </p:spPr>
        <p:txBody>
          <a:bodyPr anchor="t"/>
          <a:lstStyle/>
          <a:p>
            <a:r>
              <a:rPr lang="en-US" b="1" dirty="0">
                <a:solidFill>
                  <a:srgbClr val="7030A0"/>
                </a:solidFill>
              </a:rPr>
              <a:t>Locus of Control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92" y="1518600"/>
            <a:ext cx="5782710" cy="446691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34B67-C689-403A-B370-30D4C5F9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2E5EF-6CD7-4E72-AC95-725F57B5EF99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4A290-28C1-4EF8-88E0-29737CA8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DB17B-C030-4746-A4B5-9DF39C48C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IPA USA Conference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46600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1714</TotalTime>
  <Words>2150</Words>
  <Application>Microsoft Office PowerPoint</Application>
  <PresentationFormat>Widescreen</PresentationFormat>
  <Paragraphs>432</Paragraphs>
  <Slides>52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71" baseType="lpstr">
      <vt:lpstr>ＭＳ Ｐゴシック</vt:lpstr>
      <vt:lpstr>ＭＳ Ｐゴシック</vt:lpstr>
      <vt:lpstr>Arial</vt:lpstr>
      <vt:lpstr>Arial Black</vt:lpstr>
      <vt:lpstr>Azo Sans Bold</vt:lpstr>
      <vt:lpstr>Azo Sans Regular</vt:lpstr>
      <vt:lpstr>Calibri</vt:lpstr>
      <vt:lpstr>Century Gothic</vt:lpstr>
      <vt:lpstr>Corbel</vt:lpstr>
      <vt:lpstr>Franklin Gothic Book</vt:lpstr>
      <vt:lpstr>Garamond</vt:lpstr>
      <vt:lpstr>Georgia</vt:lpstr>
      <vt:lpstr>Gill Sans MT</vt:lpstr>
      <vt:lpstr>Helvetica Light</vt:lpstr>
      <vt:lpstr>Helvetica Neue Thin</vt:lpstr>
      <vt:lpstr>Helvetica Neue UltraLight</vt:lpstr>
      <vt:lpstr>Lucida Bright</vt:lpstr>
      <vt:lpstr>Times New Roman</vt:lpstr>
      <vt:lpstr>Parcel</vt:lpstr>
      <vt:lpstr>Unstructured, Outdoor Play in Schools – Working Smarter Together</vt:lpstr>
      <vt:lpstr>Children learn how to learn through play  </vt:lpstr>
      <vt:lpstr>Goals for today</vt:lpstr>
      <vt:lpstr>State of the Nation </vt:lpstr>
      <vt:lpstr>Educational Challenges Post-COVID</vt:lpstr>
      <vt:lpstr>What’s Missing? </vt:lpstr>
      <vt:lpstr>Nature Deficit Disorder</vt:lpstr>
      <vt:lpstr>D3</vt:lpstr>
      <vt:lpstr>Locus of Control</vt:lpstr>
      <vt:lpstr>PowerPoint Presentation</vt:lpstr>
      <vt:lpstr>LiiNK Results</vt:lpstr>
      <vt:lpstr>PowerPoint Presentation</vt:lpstr>
      <vt:lpstr>Properties of Child’s play  </vt:lpstr>
      <vt:lpstr>LiiNK break in schools</vt:lpstr>
      <vt:lpstr>Sample Schedule  Professional Development  9:00-9:45 Break 10:00-10:45 Break 11:00-11:45 Lunch 12:45-1:30 Break 1:45-2:30 Break 2:45-3:30  </vt:lpstr>
      <vt:lpstr>Synchronize your phones   9:45 10:45 1:30 2:30    </vt:lpstr>
      <vt:lpstr>Off-Task Behaviors 2014-present</vt:lpstr>
      <vt:lpstr>Attentional Focus</vt:lpstr>
      <vt:lpstr>Body Fat % Change in one year –  60 minutes of recess</vt:lpstr>
      <vt:lpstr>Positive Emotions – Not Positive Emotions</vt:lpstr>
      <vt:lpstr>Stress/Anxiety Cortisol Levels During COVID Aug-Nov 2021</vt:lpstr>
      <vt:lpstr>Stress/Anxiety Cortisol Levels After COVID August-November 2021</vt:lpstr>
      <vt:lpstr>Play Promotes Gross Motor Skills</vt:lpstr>
      <vt:lpstr>KTK: Assessing Postural Balance and Motor Competence</vt:lpstr>
      <vt:lpstr>Intervention  vs. Control </vt:lpstr>
      <vt:lpstr>Sex Differences </vt:lpstr>
      <vt:lpstr>Play Promotes Fine Motor Skills</vt:lpstr>
      <vt:lpstr>Unilateral </vt:lpstr>
      <vt:lpstr>Movement Patterns  </vt:lpstr>
      <vt:lpstr>Movement Patterns </vt:lpstr>
      <vt:lpstr>RESULTS</vt:lpstr>
      <vt:lpstr>RESULTS</vt:lpstr>
      <vt:lpstr>RESULTS</vt:lpstr>
      <vt:lpstr>LiiNK Teacher/Parent/Child quotes</vt:lpstr>
      <vt:lpstr>LiiNK® Result Summary</vt:lpstr>
      <vt:lpstr>Teacher Roadblocks</vt:lpstr>
      <vt:lpstr>School District Roadblocks</vt:lpstr>
      <vt:lpstr>Three Pillars of Traumawise Care</vt:lpstr>
      <vt:lpstr>Willful Disobedience</vt:lpstr>
      <vt:lpstr>Survival Behavior</vt:lpstr>
      <vt:lpstr>PowerPoint Presentation</vt:lpstr>
      <vt:lpstr>What are policies that will influence school decision makers to include play breaks in spite of standardized test score deficits?</vt:lpstr>
      <vt:lpstr> Recess Policies  District Content Requirement Policies  State Content Requirement Policies  community projects – get kids involved   </vt:lpstr>
      <vt:lpstr>Recess Policies</vt:lpstr>
      <vt:lpstr>Lack of Loose Parts for Kids</vt:lpstr>
      <vt:lpstr>District &amp; State Considerations</vt:lpstr>
      <vt:lpstr>Community Projects</vt:lpstr>
      <vt:lpstr>Who are more open to your message for play in schools?</vt:lpstr>
      <vt:lpstr>Making unstructured play a priority takes intentional planning </vt:lpstr>
      <vt:lpstr>Start early, Never quit  Start lateR, stay with it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secret sauce of a healthy life</dc:title>
  <dc:creator>Rhea, Debbie</dc:creator>
  <cp:lastModifiedBy>Rhea, Debbie</cp:lastModifiedBy>
  <cp:revision>71</cp:revision>
  <dcterms:created xsi:type="dcterms:W3CDTF">2022-09-11T17:41:57Z</dcterms:created>
  <dcterms:modified xsi:type="dcterms:W3CDTF">2022-10-07T17:21:01Z</dcterms:modified>
</cp:coreProperties>
</file>